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9" roundtripDataSignature="AMtx7mjY6tdRxoncAiMm+uvCkTmMZaYh+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7" name="Google Shape;14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5" name="Google Shape;165;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2" name="Google Shape;18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9" name="Google Shape;19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6" name="Google Shape;20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7" name="Google Shape;21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1" name="Google Shape;231;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5" name="Google Shape;24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6" name="Google Shape;8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7" name="Google Shape;257;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4" name="Google Shape;264;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0" name="Google Shape;29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8" name="Google Shape;298;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1" name="Google Shape;9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7" name="Google Shape;9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8" name="Google Shape;10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2" name="Google Shape;12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5" name="Google Shape;13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11" name="Shape 11"/>
        <p:cNvGrpSpPr/>
        <p:nvPr/>
      </p:nvGrpSpPr>
      <p:grpSpPr>
        <a:xfrm>
          <a:off x="0" y="0"/>
          <a:ext cx="0" cy="0"/>
          <a:chOff x="0" y="0"/>
          <a:chExt cx="0" cy="0"/>
        </a:xfrm>
      </p:grpSpPr>
      <p:sp>
        <p:nvSpPr>
          <p:cNvPr id="12" name="Google Shape;12;p2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68" name="Shape 68"/>
        <p:cNvGrpSpPr/>
        <p:nvPr/>
      </p:nvGrpSpPr>
      <p:grpSpPr>
        <a:xfrm>
          <a:off x="0" y="0"/>
          <a:ext cx="0" cy="0"/>
          <a:chOff x="0" y="0"/>
          <a:chExt cx="0" cy="0"/>
        </a:xfrm>
      </p:grpSpPr>
      <p:sp>
        <p:nvSpPr>
          <p:cNvPr id="69" name="Google Shape;69;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3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17" name="Shape 17"/>
        <p:cNvGrpSpPr/>
        <p:nvPr/>
      </p:nvGrpSpPr>
      <p:grpSpPr>
        <a:xfrm>
          <a:off x="0" y="0"/>
          <a:ext cx="0" cy="0"/>
          <a:chOff x="0" y="0"/>
          <a:chExt cx="0" cy="0"/>
        </a:xfrm>
      </p:grpSpPr>
      <p:sp>
        <p:nvSpPr>
          <p:cNvPr id="18" name="Google Shape;18;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23" name="Shape 23"/>
        <p:cNvGrpSpPr/>
        <p:nvPr/>
      </p:nvGrpSpPr>
      <p:grpSpPr>
        <a:xfrm>
          <a:off x="0" y="0"/>
          <a:ext cx="0" cy="0"/>
          <a:chOff x="0" y="0"/>
          <a:chExt cx="0" cy="0"/>
        </a:xfrm>
      </p:grpSpPr>
      <p:sp>
        <p:nvSpPr>
          <p:cNvPr id="24" name="Google Shape;24;p2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29" name="Shape 29"/>
        <p:cNvGrpSpPr/>
        <p:nvPr/>
      </p:nvGrpSpPr>
      <p:grpSpPr>
        <a:xfrm>
          <a:off x="0" y="0"/>
          <a:ext cx="0" cy="0"/>
          <a:chOff x="0" y="0"/>
          <a:chExt cx="0" cy="0"/>
        </a:xfrm>
      </p:grpSpPr>
      <p:sp>
        <p:nvSpPr>
          <p:cNvPr id="30" name="Google Shape;3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36" name="Shape 36"/>
        <p:cNvGrpSpPr/>
        <p:nvPr/>
      </p:nvGrpSpPr>
      <p:grpSpPr>
        <a:xfrm>
          <a:off x="0" y="0"/>
          <a:ext cx="0" cy="0"/>
          <a:chOff x="0" y="0"/>
          <a:chExt cx="0" cy="0"/>
        </a:xfrm>
      </p:grpSpPr>
      <p:sp>
        <p:nvSpPr>
          <p:cNvPr id="37" name="Google Shape;37;p3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3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3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3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45" name="Shape 45"/>
        <p:cNvGrpSpPr/>
        <p:nvPr/>
      </p:nvGrpSpPr>
      <p:grpSpPr>
        <a:xfrm>
          <a:off x="0" y="0"/>
          <a:ext cx="0" cy="0"/>
          <a:chOff x="0" y="0"/>
          <a:chExt cx="0" cy="0"/>
        </a:xfrm>
      </p:grpSpPr>
      <p:sp>
        <p:nvSpPr>
          <p:cNvPr id="46" name="Google Shape;46;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50" name="Shape 50"/>
        <p:cNvGrpSpPr/>
        <p:nvPr/>
      </p:nvGrpSpPr>
      <p:grpSpPr>
        <a:xfrm>
          <a:off x="0" y="0"/>
          <a:ext cx="0" cy="0"/>
          <a:chOff x="0" y="0"/>
          <a:chExt cx="0" cy="0"/>
        </a:xfrm>
      </p:grpSpPr>
      <p:sp>
        <p:nvSpPr>
          <p:cNvPr id="51" name="Google Shape;51;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54" name="Shape 54"/>
        <p:cNvGrpSpPr/>
        <p:nvPr/>
      </p:nvGrpSpPr>
      <p:grpSpPr>
        <a:xfrm>
          <a:off x="0" y="0"/>
          <a:ext cx="0" cy="0"/>
          <a:chOff x="0" y="0"/>
          <a:chExt cx="0" cy="0"/>
        </a:xfrm>
      </p:grpSpPr>
      <p:sp>
        <p:nvSpPr>
          <p:cNvPr id="55" name="Google Shape;55;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3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61" name="Shape 61"/>
        <p:cNvGrpSpPr/>
        <p:nvPr/>
      </p:nvGrpSpPr>
      <p:grpSpPr>
        <a:xfrm>
          <a:off x="0" y="0"/>
          <a:ext cx="0" cy="0"/>
          <a:chOff x="0" y="0"/>
          <a:chExt cx="0" cy="0"/>
        </a:xfrm>
      </p:grpSpPr>
      <p:sp>
        <p:nvSpPr>
          <p:cNvPr id="62" name="Google Shape;62;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4"/>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3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8.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9.jp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jpg"/><Relationship Id="rId4" Type="http://schemas.openxmlformats.org/officeDocument/2006/relationships/image" Target="../media/image10.png"/><Relationship Id="rId5"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8.jpg"/><Relationship Id="rId5" Type="http://schemas.openxmlformats.org/officeDocument/2006/relationships/image" Target="../media/image12.png"/><Relationship Id="rId6" Type="http://schemas.openxmlformats.org/officeDocument/2006/relationships/image" Target="../media/image15.png"/><Relationship Id="rId7" Type="http://schemas.openxmlformats.org/officeDocument/2006/relationships/image" Target="../media/image18.png"/><Relationship Id="rId8"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jp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jpg"/><Relationship Id="rId4" Type="http://schemas.openxmlformats.org/officeDocument/2006/relationships/image" Target="../media/image24.png"/><Relationship Id="rId5" Type="http://schemas.openxmlformats.org/officeDocument/2006/relationships/image" Target="../media/image17.png"/><Relationship Id="rId6"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jpg"/><Relationship Id="rId4" Type="http://schemas.openxmlformats.org/officeDocument/2006/relationships/image" Target="../media/image35.png"/><Relationship Id="rId5" Type="http://schemas.openxmlformats.org/officeDocument/2006/relationships/image" Target="../media/image19.png"/><Relationship Id="rId6"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jp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jpg"/><Relationship Id="rId4" Type="http://schemas.openxmlformats.org/officeDocument/2006/relationships/image" Target="../media/image25.png"/><Relationship Id="rId5"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2.jpg"/><Relationship Id="rId4" Type="http://schemas.openxmlformats.org/officeDocument/2006/relationships/hyperlink" Target="mailto:Luis.castellanosg@usantoto.edu.c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jpg"/><Relationship Id="rId4"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33.png"/><Relationship Id="rId7"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jpg"/><Relationship Id="rId4" Type="http://schemas.openxmlformats.org/officeDocument/2006/relationships/image" Target="../media/image36.png"/><Relationship Id="rId5"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1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jp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3" name="Shape 8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8" name="Shape 148"/>
        <p:cNvGrpSpPr/>
        <p:nvPr/>
      </p:nvGrpSpPr>
      <p:grpSpPr>
        <a:xfrm>
          <a:off x="0" y="0"/>
          <a:ext cx="0" cy="0"/>
          <a:chOff x="0" y="0"/>
          <a:chExt cx="0" cy="0"/>
        </a:xfrm>
      </p:grpSpPr>
      <p:sp>
        <p:nvSpPr>
          <p:cNvPr id="149" name="Google Shape;149;p10"/>
          <p:cNvSpPr txBox="1"/>
          <p:nvPr/>
        </p:nvSpPr>
        <p:spPr>
          <a:xfrm>
            <a:off x="1614197" y="475862"/>
            <a:ext cx="684866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Opencv en Google Colaboratory</a:t>
            </a:r>
            <a:endParaRPr b="1" i="0" sz="3200" u="none" cap="none" strike="noStrike">
              <a:solidFill>
                <a:srgbClr val="0D5274"/>
              </a:solidFill>
              <a:latin typeface="Calibri"/>
              <a:ea typeface="Calibri"/>
              <a:cs typeface="Calibri"/>
              <a:sym typeface="Calibri"/>
            </a:endParaRPr>
          </a:p>
        </p:txBody>
      </p:sp>
      <p:sp>
        <p:nvSpPr>
          <p:cNvPr id="150" name="Google Shape;150;p10"/>
          <p:cNvSpPr/>
          <p:nvPr/>
        </p:nvSpPr>
        <p:spPr>
          <a:xfrm>
            <a:off x="1111921" y="1530142"/>
            <a:ext cx="11143706" cy="452431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chemeClr val="dk1"/>
                </a:solidFill>
                <a:latin typeface="Arial"/>
                <a:ea typeface="Arial"/>
                <a:cs typeface="Arial"/>
                <a:sym typeface="Arial"/>
              </a:rPr>
              <a:t>Paso 0: </a:t>
            </a:r>
            <a:r>
              <a:rPr b="0" i="0" lang="es-CO" sz="1800" u="none" cap="none" strike="noStrike">
                <a:solidFill>
                  <a:schemeClr val="dk1"/>
                </a:solidFill>
                <a:latin typeface="Arial"/>
                <a:ea typeface="Arial"/>
                <a:cs typeface="Arial"/>
                <a:sym typeface="Arial"/>
              </a:rPr>
              <a:t>En Google Drive crear una carpeta denominada “</a:t>
            </a:r>
            <a:r>
              <a:rPr b="1" i="0" lang="es-CO" sz="1800" u="none" cap="none" strike="noStrike">
                <a:solidFill>
                  <a:schemeClr val="dk1"/>
                </a:solidFill>
                <a:latin typeface="Arial"/>
                <a:ea typeface="Arial"/>
                <a:cs typeface="Arial"/>
                <a:sym typeface="Arial"/>
              </a:rPr>
              <a:t>Computer_vision</a:t>
            </a:r>
            <a:r>
              <a:rPr b="0" i="0" lang="es-CO" sz="1800" u="none" cap="none" strike="noStrike">
                <a:solidFill>
                  <a:schemeClr val="dk1"/>
                </a:solidFill>
                <a:latin typeface="Arial"/>
                <a:ea typeface="Arial"/>
                <a:cs typeface="Arial"/>
                <a:sym typeface="Arial"/>
              </a:rPr>
              <a:t>” y dentro de ella una subcarpeta denominada “</a:t>
            </a:r>
            <a:r>
              <a:rPr b="1" i="0" lang="es-CO" sz="1800" u="none" cap="none" strike="noStrike">
                <a:solidFill>
                  <a:schemeClr val="dk1"/>
                </a:solidFill>
                <a:latin typeface="Arial"/>
                <a:ea typeface="Arial"/>
                <a:cs typeface="Arial"/>
                <a:sym typeface="Arial"/>
              </a:rPr>
              <a:t>images</a:t>
            </a:r>
            <a:r>
              <a:rPr b="0" i="0" lang="es-CO" sz="1800" u="none" cap="none" strike="noStrike">
                <a:solidFill>
                  <a:schemeClr val="dk1"/>
                </a:solidFill>
                <a:latin typeface="Arial"/>
                <a:ea typeface="Arial"/>
                <a:cs typeface="Arial"/>
                <a:sym typeface="Arial"/>
              </a:rPr>
              <a:t>” similar a como esta creada en la carpeta compartida de la asignatura: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chemeClr val="dk1"/>
                </a:solidFill>
                <a:latin typeface="Arial"/>
                <a:ea typeface="Arial"/>
                <a:cs typeface="Arial"/>
                <a:sym typeface="Arial"/>
              </a:rPr>
              <a:t>“\USTA-202001\USTA-202001_7°_DEEP_LEARNING\Computer_vision”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 Dentro de esa carpeta tendremos varias imágenes y videos que usaremos para la clase.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Crear un nuevo libro de jupyter denominado </a:t>
            </a:r>
            <a:r>
              <a:rPr b="1" i="0" lang="es-CO" sz="1800" u="none" cap="none" strike="noStrike">
                <a:solidFill>
                  <a:schemeClr val="dk1"/>
                </a:solidFill>
                <a:latin typeface="Arial"/>
                <a:ea typeface="Arial"/>
                <a:cs typeface="Arial"/>
                <a:sym typeface="Arial"/>
              </a:rPr>
              <a:t>“computer_vision_opencv_basic.ipynb”</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51" name="Google Shape;151;p10"/>
          <p:cNvPicPr preferRelativeResize="0"/>
          <p:nvPr/>
        </p:nvPicPr>
        <p:blipFill rotWithShape="1">
          <a:blip r:embed="rId4">
            <a:alphaModFix/>
          </a:blip>
          <a:srcRect b="0" l="0" r="0" t="0"/>
          <a:stretch/>
        </p:blipFill>
        <p:spPr>
          <a:xfrm>
            <a:off x="3153398" y="3166017"/>
            <a:ext cx="6395014" cy="183812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5" name="Shape 155"/>
        <p:cNvGrpSpPr/>
        <p:nvPr/>
      </p:nvGrpSpPr>
      <p:grpSpPr>
        <a:xfrm>
          <a:off x="0" y="0"/>
          <a:ext cx="0" cy="0"/>
          <a:chOff x="0" y="0"/>
          <a:chExt cx="0" cy="0"/>
        </a:xfrm>
      </p:grpSpPr>
      <p:sp>
        <p:nvSpPr>
          <p:cNvPr id="156" name="Google Shape;156;p11"/>
          <p:cNvSpPr txBox="1"/>
          <p:nvPr/>
        </p:nvSpPr>
        <p:spPr>
          <a:xfrm>
            <a:off x="1614197" y="475862"/>
            <a:ext cx="684866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Opencv en Google Colaboratory</a:t>
            </a:r>
            <a:endParaRPr b="1" i="0" sz="3200" u="none" cap="none" strike="noStrike">
              <a:solidFill>
                <a:srgbClr val="0D5274"/>
              </a:solidFill>
              <a:latin typeface="Calibri"/>
              <a:ea typeface="Calibri"/>
              <a:cs typeface="Calibri"/>
              <a:sym typeface="Calibri"/>
            </a:endParaRPr>
          </a:p>
        </p:txBody>
      </p:sp>
      <p:sp>
        <p:nvSpPr>
          <p:cNvPr id="157" name="Google Shape;157;p11"/>
          <p:cNvSpPr/>
          <p:nvPr/>
        </p:nvSpPr>
        <p:spPr>
          <a:xfrm>
            <a:off x="1111921" y="1325043"/>
            <a:ext cx="855157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chemeClr val="dk1"/>
                </a:solidFill>
                <a:latin typeface="Arial"/>
                <a:ea typeface="Arial"/>
                <a:cs typeface="Arial"/>
                <a:sym typeface="Arial"/>
              </a:rPr>
              <a:t>Paso 1: </a:t>
            </a:r>
            <a:r>
              <a:rPr b="0" i="0" lang="es-CO" sz="1800" u="none" cap="none" strike="noStrike">
                <a:solidFill>
                  <a:schemeClr val="dk1"/>
                </a:solidFill>
                <a:latin typeface="Arial"/>
                <a:ea typeface="Arial"/>
                <a:cs typeface="Arial"/>
                <a:sym typeface="Arial"/>
              </a:rPr>
              <a:t>Montar Google Drive en Google colaboratory </a:t>
            </a:r>
            <a:endParaRPr b="0" i="0" sz="1400" u="none" cap="none" strike="noStrike">
              <a:solidFill>
                <a:srgbClr val="000000"/>
              </a:solidFill>
              <a:latin typeface="Arial"/>
              <a:ea typeface="Arial"/>
              <a:cs typeface="Arial"/>
              <a:sym typeface="Arial"/>
            </a:endParaRPr>
          </a:p>
        </p:txBody>
      </p:sp>
      <p:sp>
        <p:nvSpPr>
          <p:cNvPr id="158" name="Google Shape;158;p11"/>
          <p:cNvSpPr/>
          <p:nvPr/>
        </p:nvSpPr>
        <p:spPr>
          <a:xfrm>
            <a:off x="1614197" y="1822673"/>
            <a:ext cx="10577700" cy="523200"/>
          </a:xfrm>
          <a:prstGeom prst="rect">
            <a:avLst/>
          </a:prstGeom>
          <a:solidFill>
            <a:srgbClr val="F7CAA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AF00DB"/>
                </a:solidFill>
                <a:latin typeface="Courier New"/>
                <a:ea typeface="Courier New"/>
                <a:cs typeface="Courier New"/>
                <a:sym typeface="Courier New"/>
              </a:rPr>
              <a:t>from</a:t>
            </a:r>
            <a:r>
              <a:rPr b="0" i="0" lang="es-CO" sz="1400" u="none" cap="none" strike="noStrike">
                <a:solidFill>
                  <a:srgbClr val="000000"/>
                </a:solidFill>
                <a:latin typeface="Courier New"/>
                <a:ea typeface="Courier New"/>
                <a:cs typeface="Courier New"/>
                <a:sym typeface="Courier New"/>
              </a:rPr>
              <a:t> google.colab </a:t>
            </a:r>
            <a:r>
              <a:rPr b="0" i="0" lang="es-CO" sz="1400" u="none" cap="none" strike="noStrike">
                <a:solidFill>
                  <a:srgbClr val="AF00DB"/>
                </a:solidFill>
                <a:latin typeface="Courier New"/>
                <a:ea typeface="Courier New"/>
                <a:cs typeface="Courier New"/>
                <a:sym typeface="Courier New"/>
              </a:rPr>
              <a:t>import</a:t>
            </a:r>
            <a:r>
              <a:rPr b="0" i="0" lang="es-CO" sz="1400" u="none" cap="none" strike="noStrike">
                <a:solidFill>
                  <a:srgbClr val="000000"/>
                </a:solidFill>
                <a:latin typeface="Courier New"/>
                <a:ea typeface="Courier New"/>
                <a:cs typeface="Courier New"/>
                <a:sym typeface="Courier New"/>
              </a:rPr>
              <a:t> drive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Courier New"/>
                <a:ea typeface="Courier New"/>
                <a:cs typeface="Courier New"/>
                <a:sym typeface="Courier New"/>
              </a:rPr>
              <a:t>drive.mount(</a:t>
            </a:r>
            <a:r>
              <a:rPr b="0" i="0" lang="es-CO" sz="1400" u="none" cap="none" strike="noStrike">
                <a:solidFill>
                  <a:srgbClr val="A31515"/>
                </a:solidFill>
                <a:latin typeface="Courier New"/>
                <a:ea typeface="Courier New"/>
                <a:cs typeface="Courier New"/>
                <a:sym typeface="Courier New"/>
              </a:rPr>
              <a:t>'/content/drive'</a:t>
            </a:r>
            <a:r>
              <a:rPr b="0" i="0" lang="es-CO" sz="1400" u="none" cap="none" strike="noStrike">
                <a:solidFill>
                  <a:srgbClr val="000000"/>
                </a:solidFill>
                <a:latin typeface="Courier New"/>
                <a:ea typeface="Courier New"/>
                <a:cs typeface="Courier New"/>
                <a:sym typeface="Courier New"/>
              </a:rPr>
              <a:t>) </a:t>
            </a:r>
            <a:endParaRPr b="0" i="0" sz="1400" u="none" cap="none" strike="noStrike">
              <a:solidFill>
                <a:srgbClr val="000000"/>
              </a:solidFill>
              <a:latin typeface="Arial"/>
              <a:ea typeface="Arial"/>
              <a:cs typeface="Arial"/>
              <a:sym typeface="Arial"/>
            </a:endParaRPr>
          </a:p>
        </p:txBody>
      </p:sp>
      <p:sp>
        <p:nvSpPr>
          <p:cNvPr id="159" name="Google Shape;159;p11"/>
          <p:cNvSpPr/>
          <p:nvPr/>
        </p:nvSpPr>
        <p:spPr>
          <a:xfrm>
            <a:off x="1111921" y="2717179"/>
            <a:ext cx="855157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chemeClr val="dk1"/>
                </a:solidFill>
                <a:latin typeface="Arial"/>
                <a:ea typeface="Arial"/>
                <a:cs typeface="Arial"/>
                <a:sym typeface="Arial"/>
              </a:rPr>
              <a:t>Paso 2: </a:t>
            </a:r>
            <a:r>
              <a:rPr b="0" i="0" lang="es-CO" sz="1800" u="none" cap="none" strike="noStrike">
                <a:solidFill>
                  <a:schemeClr val="dk1"/>
                </a:solidFill>
                <a:latin typeface="Arial"/>
                <a:ea typeface="Arial"/>
                <a:cs typeface="Arial"/>
                <a:sym typeface="Arial"/>
              </a:rPr>
              <a:t>Importando librerías necesarias.</a:t>
            </a:r>
            <a:endParaRPr b="0" i="0" sz="1400" u="none" cap="none" strike="noStrike">
              <a:solidFill>
                <a:srgbClr val="000000"/>
              </a:solidFill>
              <a:latin typeface="Arial"/>
              <a:ea typeface="Arial"/>
              <a:cs typeface="Arial"/>
              <a:sym typeface="Arial"/>
            </a:endParaRPr>
          </a:p>
        </p:txBody>
      </p:sp>
      <p:sp>
        <p:nvSpPr>
          <p:cNvPr id="160" name="Google Shape;160;p11"/>
          <p:cNvSpPr/>
          <p:nvPr/>
        </p:nvSpPr>
        <p:spPr>
          <a:xfrm>
            <a:off x="1614246" y="3338636"/>
            <a:ext cx="10577700" cy="831000"/>
          </a:xfrm>
          <a:prstGeom prst="rect">
            <a:avLst/>
          </a:prstGeom>
          <a:solidFill>
            <a:srgbClr val="F7CAA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AF00DB"/>
                </a:solidFill>
                <a:latin typeface="Courier New"/>
                <a:ea typeface="Courier New"/>
                <a:cs typeface="Courier New"/>
                <a:sym typeface="Courier New"/>
              </a:rPr>
              <a:t>import</a:t>
            </a:r>
            <a:r>
              <a:rPr b="0" i="0" lang="es-CO" sz="1200" u="none" cap="none" strike="noStrike">
                <a:solidFill>
                  <a:srgbClr val="000000"/>
                </a:solidFill>
                <a:latin typeface="Courier New"/>
                <a:ea typeface="Courier New"/>
                <a:cs typeface="Courier New"/>
                <a:sym typeface="Courier New"/>
              </a:rPr>
              <a:t> cv2                                  </a:t>
            </a:r>
            <a:r>
              <a:rPr b="0" i="0" lang="es-CO" sz="1200" u="none" cap="none" strike="noStrike">
                <a:solidFill>
                  <a:srgbClr val="008000"/>
                </a:solidFill>
                <a:latin typeface="Courier New"/>
                <a:ea typeface="Courier New"/>
                <a:cs typeface="Courier New"/>
                <a:sym typeface="Courier New"/>
              </a:rPr>
              <a:t>#libreria de opencv</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AF00DB"/>
                </a:solidFill>
                <a:latin typeface="Courier New"/>
                <a:ea typeface="Courier New"/>
                <a:cs typeface="Courier New"/>
                <a:sym typeface="Courier New"/>
              </a:rPr>
              <a:t>import</a:t>
            </a:r>
            <a:r>
              <a:rPr b="0" i="0" lang="es-CO" sz="1200" u="none" cap="none" strike="noStrike">
                <a:solidFill>
                  <a:srgbClr val="000000"/>
                </a:solidFill>
                <a:latin typeface="Courier New"/>
                <a:ea typeface="Courier New"/>
                <a:cs typeface="Courier New"/>
                <a:sym typeface="Courier New"/>
              </a:rPr>
              <a:t> numpy </a:t>
            </a:r>
            <a:r>
              <a:rPr b="0" i="0" lang="es-CO" sz="1200" u="none" cap="none" strike="noStrike">
                <a:solidFill>
                  <a:srgbClr val="AF00DB"/>
                </a:solidFill>
                <a:latin typeface="Courier New"/>
                <a:ea typeface="Courier New"/>
                <a:cs typeface="Courier New"/>
                <a:sym typeface="Courier New"/>
              </a:rPr>
              <a:t>as</a:t>
            </a:r>
            <a:r>
              <a:rPr b="0" i="0" lang="es-CO" sz="1200" u="none" cap="none" strike="noStrike">
                <a:solidFill>
                  <a:srgbClr val="000000"/>
                </a:solidFill>
                <a:latin typeface="Courier New"/>
                <a:ea typeface="Courier New"/>
                <a:cs typeface="Courier New"/>
                <a:sym typeface="Courier New"/>
              </a:rPr>
              <a:t> np                          </a:t>
            </a:r>
            <a:r>
              <a:rPr b="0" i="0" lang="es-CO" sz="1200" u="none" cap="none" strike="noStrike">
                <a:solidFill>
                  <a:srgbClr val="008000"/>
                </a:solidFill>
                <a:latin typeface="Courier New"/>
                <a:ea typeface="Courier New"/>
                <a:cs typeface="Courier New"/>
                <a:sym typeface="Courier New"/>
              </a:rPr>
              <a:t>#libreria para manejo de arrays </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AF00DB"/>
                </a:solidFill>
                <a:latin typeface="Courier New"/>
                <a:ea typeface="Courier New"/>
                <a:cs typeface="Courier New"/>
                <a:sym typeface="Courier New"/>
              </a:rPr>
              <a:t>from</a:t>
            </a:r>
            <a:r>
              <a:rPr b="0" i="0" lang="es-CO" sz="1200" u="none" cap="none" strike="noStrike">
                <a:solidFill>
                  <a:srgbClr val="000000"/>
                </a:solidFill>
                <a:latin typeface="Courier New"/>
                <a:ea typeface="Courier New"/>
                <a:cs typeface="Courier New"/>
                <a:sym typeface="Courier New"/>
              </a:rPr>
              <a:t> matplotlib </a:t>
            </a:r>
            <a:r>
              <a:rPr b="0" i="0" lang="es-CO" sz="1200" u="none" cap="none" strike="noStrike">
                <a:solidFill>
                  <a:srgbClr val="AF00DB"/>
                </a:solidFill>
                <a:latin typeface="Courier New"/>
                <a:ea typeface="Courier New"/>
                <a:cs typeface="Courier New"/>
                <a:sym typeface="Courier New"/>
              </a:rPr>
              <a:t>import</a:t>
            </a:r>
            <a:r>
              <a:rPr b="0" i="0" lang="es-CO" sz="1200" u="none" cap="none" strike="noStrike">
                <a:solidFill>
                  <a:srgbClr val="000000"/>
                </a:solidFill>
                <a:latin typeface="Courier New"/>
                <a:ea typeface="Courier New"/>
                <a:cs typeface="Courier New"/>
                <a:sym typeface="Courier New"/>
              </a:rPr>
              <a:t> pyplot </a:t>
            </a:r>
            <a:r>
              <a:rPr b="0" i="0" lang="es-CO" sz="1200" u="none" cap="none" strike="noStrike">
                <a:solidFill>
                  <a:srgbClr val="AF00DB"/>
                </a:solidFill>
                <a:latin typeface="Courier New"/>
                <a:ea typeface="Courier New"/>
                <a:cs typeface="Courier New"/>
                <a:sym typeface="Courier New"/>
              </a:rPr>
              <a:t>as</a:t>
            </a:r>
            <a:r>
              <a:rPr b="0" i="0" lang="es-CO" sz="1200" u="none" cap="none" strike="noStrike">
                <a:solidFill>
                  <a:srgbClr val="000000"/>
                </a:solidFill>
                <a:latin typeface="Courier New"/>
                <a:ea typeface="Courier New"/>
                <a:cs typeface="Courier New"/>
                <a:sym typeface="Courier New"/>
              </a:rPr>
              <a:t> plt        </a:t>
            </a:r>
            <a:r>
              <a:rPr b="0" i="0" lang="es-CO" sz="1200" u="none" cap="none" strike="noStrike">
                <a:solidFill>
                  <a:srgbClr val="008000"/>
                </a:solidFill>
                <a:latin typeface="Courier New"/>
                <a:ea typeface="Courier New"/>
                <a:cs typeface="Courier New"/>
                <a:sym typeface="Courier New"/>
              </a:rPr>
              <a:t>#libreria para visualizar graficos y otros</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AF00DB"/>
                </a:solidFill>
                <a:latin typeface="Courier New"/>
                <a:ea typeface="Courier New"/>
                <a:cs typeface="Courier New"/>
                <a:sym typeface="Courier New"/>
              </a:rPr>
              <a:t>from</a:t>
            </a:r>
            <a:r>
              <a:rPr b="0" i="0" lang="es-CO" sz="1200" u="none" cap="none" strike="noStrike">
                <a:solidFill>
                  <a:srgbClr val="000000"/>
                </a:solidFill>
                <a:latin typeface="Courier New"/>
                <a:ea typeface="Courier New"/>
                <a:cs typeface="Courier New"/>
                <a:sym typeface="Courier New"/>
              </a:rPr>
              <a:t> google.colab.patches </a:t>
            </a:r>
            <a:r>
              <a:rPr b="0" i="0" lang="es-CO" sz="1200" u="none" cap="none" strike="noStrike">
                <a:solidFill>
                  <a:srgbClr val="AF00DB"/>
                </a:solidFill>
                <a:latin typeface="Courier New"/>
                <a:ea typeface="Courier New"/>
                <a:cs typeface="Courier New"/>
                <a:sym typeface="Courier New"/>
              </a:rPr>
              <a:t>import</a:t>
            </a:r>
            <a:r>
              <a:rPr b="0" i="0" lang="es-CO" sz="1200" u="none" cap="none" strike="noStrike">
                <a:solidFill>
                  <a:srgbClr val="000000"/>
                </a:solidFill>
                <a:latin typeface="Courier New"/>
                <a:ea typeface="Courier New"/>
                <a:cs typeface="Courier New"/>
                <a:sym typeface="Courier New"/>
              </a:rPr>
              <a:t> cv2_imshow </a:t>
            </a:r>
            <a:r>
              <a:rPr b="0" i="0" lang="es-CO" sz="1200" u="none" cap="none" strike="noStrike">
                <a:solidFill>
                  <a:srgbClr val="008000"/>
                </a:solidFill>
                <a:latin typeface="Courier New"/>
                <a:ea typeface="Courier New"/>
                <a:cs typeface="Courier New"/>
                <a:sym typeface="Courier New"/>
              </a:rPr>
              <a:t>#modulo para visualizar imagenes en google colaboratory</a:t>
            </a:r>
            <a:endParaRPr b="0" i="0" sz="1200" u="none" cap="none" strike="noStrike">
              <a:solidFill>
                <a:srgbClr val="000000"/>
              </a:solidFill>
              <a:latin typeface="Courier New"/>
              <a:ea typeface="Courier New"/>
              <a:cs typeface="Courier New"/>
              <a:sym typeface="Courier New"/>
            </a:endParaRPr>
          </a:p>
        </p:txBody>
      </p:sp>
      <p:sp>
        <p:nvSpPr>
          <p:cNvPr id="161" name="Google Shape;161;p11"/>
          <p:cNvSpPr/>
          <p:nvPr/>
        </p:nvSpPr>
        <p:spPr>
          <a:xfrm>
            <a:off x="1111921" y="4421780"/>
            <a:ext cx="855157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chemeClr val="dk1"/>
                </a:solidFill>
                <a:latin typeface="Arial"/>
                <a:ea typeface="Arial"/>
                <a:cs typeface="Arial"/>
                <a:sym typeface="Arial"/>
              </a:rPr>
              <a:t>Paso : </a:t>
            </a:r>
            <a:r>
              <a:rPr b="0" i="0" lang="es-CO" sz="1800" u="none" cap="none" strike="noStrike">
                <a:solidFill>
                  <a:schemeClr val="dk1"/>
                </a:solidFill>
                <a:latin typeface="Arial"/>
                <a:ea typeface="Arial"/>
                <a:cs typeface="Arial"/>
                <a:sym typeface="Arial"/>
              </a:rPr>
              <a:t>Cargando y visualizando imágenes.</a:t>
            </a:r>
            <a:endParaRPr b="0" i="0" sz="1400" u="none" cap="none" strike="noStrike">
              <a:solidFill>
                <a:srgbClr val="000000"/>
              </a:solidFill>
              <a:latin typeface="Arial"/>
              <a:ea typeface="Arial"/>
              <a:cs typeface="Arial"/>
              <a:sym typeface="Arial"/>
            </a:endParaRPr>
          </a:p>
        </p:txBody>
      </p:sp>
      <p:sp>
        <p:nvSpPr>
          <p:cNvPr id="162" name="Google Shape;162;p11"/>
          <p:cNvSpPr/>
          <p:nvPr/>
        </p:nvSpPr>
        <p:spPr>
          <a:xfrm>
            <a:off x="1614197" y="4934483"/>
            <a:ext cx="10577803" cy="1600438"/>
          </a:xfrm>
          <a:prstGeom prst="rect">
            <a:avLst/>
          </a:prstGeom>
          <a:solidFill>
            <a:srgbClr val="F7CAA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Courier New"/>
                <a:ea typeface="Courier New"/>
                <a:cs typeface="Courier New"/>
                <a:sym typeface="Courier New"/>
              </a:rPr>
              <a:t>img = cv2.imread(</a:t>
            </a:r>
            <a:r>
              <a:rPr b="0" i="0" lang="es-CO" sz="1400" u="none" cap="none" strike="noStrike">
                <a:solidFill>
                  <a:srgbClr val="A31515"/>
                </a:solidFill>
                <a:latin typeface="Courier New"/>
                <a:ea typeface="Courier New"/>
                <a:cs typeface="Courier New"/>
                <a:sym typeface="Courier New"/>
              </a:rPr>
              <a:t>"/content/drive/My Drive/IA/Computer_Vision/Images/imagen1.jpg"</a:t>
            </a:r>
            <a:r>
              <a:rPr b="0" i="0" lang="es-CO" sz="14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AF00DB"/>
                </a:solidFill>
                <a:latin typeface="Courier New"/>
                <a:ea typeface="Courier New"/>
                <a:cs typeface="Courier New"/>
                <a:sym typeface="Courier New"/>
              </a:rPr>
              <a:t>if</a:t>
            </a:r>
            <a:r>
              <a:rPr b="0" i="0" lang="es-CO" sz="1400" u="none" cap="none" strike="noStrike">
                <a:solidFill>
                  <a:srgbClr val="000000"/>
                </a:solidFill>
                <a:latin typeface="Courier New"/>
                <a:ea typeface="Courier New"/>
                <a:cs typeface="Courier New"/>
                <a:sym typeface="Courier New"/>
              </a:rPr>
              <a:t> img.size == </a:t>
            </a:r>
            <a:r>
              <a:rPr b="0" i="0" lang="es-CO" sz="1400" u="none" cap="none" strike="noStrike">
                <a:solidFill>
                  <a:srgbClr val="09885A"/>
                </a:solidFill>
                <a:latin typeface="Courier New"/>
                <a:ea typeface="Courier New"/>
                <a:cs typeface="Courier New"/>
                <a:sym typeface="Courier New"/>
              </a:rPr>
              <a:t>0</a:t>
            </a:r>
            <a:r>
              <a:rPr b="0" i="0" lang="es-CO" sz="14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Courier New"/>
                <a:ea typeface="Courier New"/>
                <a:cs typeface="Courier New"/>
                <a:sym typeface="Courier New"/>
              </a:rPr>
              <a:t>  </a:t>
            </a:r>
            <a:r>
              <a:rPr b="0" i="0" lang="es-CO" sz="1400" u="none" cap="none" strike="noStrike">
                <a:solidFill>
                  <a:srgbClr val="795E26"/>
                </a:solidFill>
                <a:latin typeface="Courier New"/>
                <a:ea typeface="Courier New"/>
                <a:cs typeface="Courier New"/>
                <a:sym typeface="Courier New"/>
              </a:rPr>
              <a:t>print</a:t>
            </a:r>
            <a:r>
              <a:rPr b="0" i="0" lang="es-CO" sz="1400" u="none" cap="none" strike="noStrike">
                <a:solidFill>
                  <a:srgbClr val="000000"/>
                </a:solidFill>
                <a:latin typeface="Courier New"/>
                <a:ea typeface="Courier New"/>
                <a:cs typeface="Courier New"/>
                <a:sym typeface="Courier New"/>
              </a:rPr>
              <a:t>(</a:t>
            </a:r>
            <a:r>
              <a:rPr b="0" i="0" lang="es-CO" sz="1400" u="none" cap="none" strike="noStrike">
                <a:solidFill>
                  <a:srgbClr val="A31515"/>
                </a:solidFill>
                <a:latin typeface="Courier New"/>
                <a:ea typeface="Courier New"/>
                <a:cs typeface="Courier New"/>
                <a:sym typeface="Courier New"/>
              </a:rPr>
              <a:t>"Error: la imagen no fue cargada con exito."</a:t>
            </a:r>
            <a:r>
              <a:rPr b="0" i="0" lang="es-CO" sz="14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AF00DB"/>
                </a:solidFill>
                <a:latin typeface="Courier New"/>
                <a:ea typeface="Courier New"/>
                <a:cs typeface="Courier New"/>
                <a:sym typeface="Courier New"/>
              </a:rPr>
              <a:t>else</a:t>
            </a:r>
            <a:r>
              <a:rPr b="0" i="0" lang="es-CO" sz="14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Courier New"/>
                <a:ea typeface="Courier New"/>
                <a:cs typeface="Courier New"/>
                <a:sym typeface="Courier New"/>
              </a:rPr>
              <a:t>  </a:t>
            </a:r>
            <a:r>
              <a:rPr b="0" i="0" lang="es-CO" sz="1400" u="none" cap="none" strike="noStrike">
                <a:solidFill>
                  <a:srgbClr val="795E26"/>
                </a:solidFill>
                <a:latin typeface="Courier New"/>
                <a:ea typeface="Courier New"/>
                <a:cs typeface="Courier New"/>
                <a:sym typeface="Courier New"/>
              </a:rPr>
              <a:t>print</a:t>
            </a:r>
            <a:r>
              <a:rPr b="0" i="0" lang="es-CO" sz="1400" u="none" cap="none" strike="noStrike">
                <a:solidFill>
                  <a:srgbClr val="000000"/>
                </a:solidFill>
                <a:latin typeface="Courier New"/>
                <a:ea typeface="Courier New"/>
                <a:cs typeface="Courier New"/>
                <a:sym typeface="Courier New"/>
              </a:rPr>
              <a:t>(</a:t>
            </a:r>
            <a:r>
              <a:rPr b="0" i="0" lang="es-CO" sz="1400" u="none" cap="none" strike="noStrike">
                <a:solidFill>
                  <a:srgbClr val="A31515"/>
                </a:solidFill>
                <a:latin typeface="Courier New"/>
                <a:ea typeface="Courier New"/>
                <a:cs typeface="Courier New"/>
                <a:sym typeface="Courier New"/>
              </a:rPr>
              <a:t>'Image Dimensiones  : '</a:t>
            </a:r>
            <a:r>
              <a:rPr b="0" i="0" lang="es-CO" sz="1400" u="none" cap="none" strike="noStrike">
                <a:solidFill>
                  <a:srgbClr val="000000"/>
                </a:solidFill>
                <a:latin typeface="Courier New"/>
                <a:ea typeface="Courier New"/>
                <a:cs typeface="Courier New"/>
                <a:sym typeface="Courier New"/>
              </a:rPr>
              <a:t>,img.shape)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Courier New"/>
                <a:ea typeface="Courier New"/>
                <a:cs typeface="Courier New"/>
                <a:sym typeface="Courier New"/>
              </a:rPr>
              <a:t>  </a:t>
            </a:r>
            <a:r>
              <a:rPr b="0" i="0" lang="es-CO" sz="1400" u="none" cap="none" strike="noStrike">
                <a:solidFill>
                  <a:srgbClr val="795E26"/>
                </a:solidFill>
                <a:latin typeface="Courier New"/>
                <a:ea typeface="Courier New"/>
                <a:cs typeface="Courier New"/>
                <a:sym typeface="Courier New"/>
              </a:rPr>
              <a:t>print</a:t>
            </a:r>
            <a:r>
              <a:rPr b="0" i="0" lang="es-CO" sz="1400" u="none" cap="none" strike="noStrike">
                <a:solidFill>
                  <a:srgbClr val="000000"/>
                </a:solidFill>
                <a:latin typeface="Courier New"/>
                <a:ea typeface="Courier New"/>
                <a:cs typeface="Courier New"/>
                <a:sym typeface="Courier New"/>
              </a:rPr>
              <a:t>(</a:t>
            </a:r>
            <a:r>
              <a:rPr b="0" i="0" lang="es-CO" sz="1400" u="none" cap="none" strike="noStrike">
                <a:solidFill>
                  <a:srgbClr val="A31515"/>
                </a:solidFill>
                <a:latin typeface="Courier New"/>
                <a:ea typeface="Courier New"/>
                <a:cs typeface="Courier New"/>
                <a:sym typeface="Courier New"/>
              </a:rPr>
              <a:t>"Alto: "</a:t>
            </a:r>
            <a:r>
              <a:rPr b="0" i="0" lang="es-CO" sz="1400" u="none" cap="none" strike="noStrike">
                <a:solidFill>
                  <a:srgbClr val="000000"/>
                </a:solidFill>
                <a:latin typeface="Courier New"/>
                <a:ea typeface="Courier New"/>
                <a:cs typeface="Courier New"/>
                <a:sym typeface="Courier New"/>
              </a:rPr>
              <a:t>,</a:t>
            </a:r>
            <a:r>
              <a:rPr b="0" i="0" lang="es-CO" sz="1400" u="none" cap="none" strike="noStrike">
                <a:solidFill>
                  <a:srgbClr val="267F99"/>
                </a:solidFill>
                <a:latin typeface="Courier New"/>
                <a:ea typeface="Courier New"/>
                <a:cs typeface="Courier New"/>
                <a:sym typeface="Courier New"/>
              </a:rPr>
              <a:t>str</a:t>
            </a:r>
            <a:r>
              <a:rPr b="0" i="0" lang="es-CO" sz="1400" u="none" cap="none" strike="noStrike">
                <a:solidFill>
                  <a:srgbClr val="000000"/>
                </a:solidFill>
                <a:latin typeface="Courier New"/>
                <a:ea typeface="Courier New"/>
                <a:cs typeface="Courier New"/>
                <a:sym typeface="Courier New"/>
              </a:rPr>
              <a:t>(img.shape[</a:t>
            </a:r>
            <a:r>
              <a:rPr b="0" i="0" lang="es-CO" sz="1400" u="none" cap="none" strike="noStrike">
                <a:solidFill>
                  <a:srgbClr val="09885A"/>
                </a:solidFill>
                <a:latin typeface="Courier New"/>
                <a:ea typeface="Courier New"/>
                <a:cs typeface="Courier New"/>
                <a:sym typeface="Courier New"/>
              </a:rPr>
              <a:t>0</a:t>
            </a:r>
            <a:r>
              <a:rPr b="0" i="0" lang="es-CO" sz="1400" u="none" cap="none" strike="noStrike">
                <a:solidFill>
                  <a:srgbClr val="000000"/>
                </a:solidFill>
                <a:latin typeface="Courier New"/>
                <a:ea typeface="Courier New"/>
                <a:cs typeface="Courier New"/>
                <a:sym typeface="Courier New"/>
              </a:rPr>
              <a:t>]),</a:t>
            </a:r>
            <a:r>
              <a:rPr b="0" i="0" lang="es-CO" sz="1400" u="none" cap="none" strike="noStrike">
                <a:solidFill>
                  <a:srgbClr val="A31515"/>
                </a:solidFill>
                <a:latin typeface="Courier New"/>
                <a:ea typeface="Courier New"/>
                <a:cs typeface="Courier New"/>
                <a:sym typeface="Courier New"/>
              </a:rPr>
              <a:t>",Ancho: "</a:t>
            </a:r>
            <a:r>
              <a:rPr b="0" i="0" lang="es-CO" sz="1400" u="none" cap="none" strike="noStrike">
                <a:solidFill>
                  <a:srgbClr val="000000"/>
                </a:solidFill>
                <a:latin typeface="Courier New"/>
                <a:ea typeface="Courier New"/>
                <a:cs typeface="Courier New"/>
                <a:sym typeface="Courier New"/>
              </a:rPr>
              <a:t>,img.shape[</a:t>
            </a:r>
            <a:r>
              <a:rPr b="0" i="0" lang="es-CO" sz="1400" u="none" cap="none" strike="noStrike">
                <a:solidFill>
                  <a:srgbClr val="09885A"/>
                </a:solidFill>
                <a:latin typeface="Courier New"/>
                <a:ea typeface="Courier New"/>
                <a:cs typeface="Courier New"/>
                <a:sym typeface="Courier New"/>
              </a:rPr>
              <a:t>1</a:t>
            </a:r>
            <a:r>
              <a:rPr b="0" i="0" lang="es-CO" sz="1400" u="none" cap="none" strike="noStrike">
                <a:solidFill>
                  <a:srgbClr val="000000"/>
                </a:solidFill>
                <a:latin typeface="Courier New"/>
                <a:ea typeface="Courier New"/>
                <a:cs typeface="Courier New"/>
                <a:sym typeface="Courier New"/>
              </a:rPr>
              <a:t>],</a:t>
            </a:r>
            <a:r>
              <a:rPr b="0" i="0" lang="es-CO" sz="1400" u="none" cap="none" strike="noStrike">
                <a:solidFill>
                  <a:srgbClr val="A31515"/>
                </a:solidFill>
                <a:latin typeface="Courier New"/>
                <a:ea typeface="Courier New"/>
                <a:cs typeface="Courier New"/>
                <a:sym typeface="Courier New"/>
              </a:rPr>
              <a:t>"Número de canales:"</a:t>
            </a:r>
            <a:r>
              <a:rPr b="0" i="0" lang="es-CO" sz="1400" u="none" cap="none" strike="noStrike">
                <a:solidFill>
                  <a:srgbClr val="000000"/>
                </a:solidFill>
                <a:latin typeface="Courier New"/>
                <a:ea typeface="Courier New"/>
                <a:cs typeface="Courier New"/>
                <a:sym typeface="Courier New"/>
              </a:rPr>
              <a:t>,img.shape[</a:t>
            </a:r>
            <a:r>
              <a:rPr b="0" i="0" lang="es-CO" sz="1400" u="none" cap="none" strike="noStrike">
                <a:solidFill>
                  <a:srgbClr val="09885A"/>
                </a:solidFill>
                <a:latin typeface="Courier New"/>
                <a:ea typeface="Courier New"/>
                <a:cs typeface="Courier New"/>
                <a:sym typeface="Courier New"/>
              </a:rPr>
              <a:t>2</a:t>
            </a:r>
            <a:r>
              <a:rPr b="0" i="0" lang="es-CO" sz="14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Courier New"/>
                <a:ea typeface="Courier New"/>
                <a:cs typeface="Courier New"/>
                <a:sym typeface="Courier New"/>
              </a:rPr>
              <a:t>  cv2_imshow(img)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p12"/>
          <p:cNvSpPr txBox="1"/>
          <p:nvPr/>
        </p:nvSpPr>
        <p:spPr>
          <a:xfrm>
            <a:off x="1614197" y="475862"/>
            <a:ext cx="684866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Opencv en Google Colaboratory</a:t>
            </a:r>
            <a:endParaRPr b="1" i="0" sz="3200" u="none" cap="none" strike="noStrike">
              <a:solidFill>
                <a:srgbClr val="0D5274"/>
              </a:solidFill>
              <a:latin typeface="Calibri"/>
              <a:ea typeface="Calibri"/>
              <a:cs typeface="Calibri"/>
              <a:sym typeface="Calibri"/>
            </a:endParaRPr>
          </a:p>
        </p:txBody>
      </p:sp>
      <p:sp>
        <p:nvSpPr>
          <p:cNvPr id="168" name="Google Shape;168;p12"/>
          <p:cNvSpPr/>
          <p:nvPr/>
        </p:nvSpPr>
        <p:spPr>
          <a:xfrm>
            <a:off x="1239728" y="1282061"/>
            <a:ext cx="10952272" cy="4703852"/>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1" i="0" lang="es-CO" sz="2000" u="none" cap="none" strike="noStrike">
                <a:solidFill>
                  <a:schemeClr val="dk1"/>
                </a:solidFill>
                <a:latin typeface="Arial"/>
                <a:ea typeface="Arial"/>
                <a:cs typeface="Arial"/>
                <a:sym typeface="Arial"/>
              </a:rPr>
              <a:t>Información de la imagen.</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Calibri"/>
              <a:buAutoNum type="arabicPeriod"/>
            </a:pPr>
            <a:r>
              <a:rPr b="1" i="0" lang="es-CO" sz="1800" u="none" cap="none" strike="noStrike">
                <a:solidFill>
                  <a:srgbClr val="000000"/>
                </a:solidFill>
                <a:latin typeface="Arial"/>
                <a:ea typeface="Arial"/>
                <a:cs typeface="Arial"/>
                <a:sym typeface="Arial"/>
              </a:rPr>
              <a:t> Alto(Height):</a:t>
            </a:r>
            <a:r>
              <a:rPr b="0" i="0" lang="es-CO" sz="1800" u="none" cap="none" strike="noStrike">
                <a:solidFill>
                  <a:srgbClr val="000000"/>
                </a:solidFill>
                <a:latin typeface="Arial"/>
                <a:ea typeface="Arial"/>
                <a:cs typeface="Arial"/>
                <a:sym typeface="Arial"/>
              </a:rPr>
              <a:t>  representa el número de filas de píxeles en la imagen o el número de píxeles en cada columna de la matriz de imágenes.</a:t>
            </a:r>
            <a:endParaRPr b="0" i="0" sz="18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Calibri"/>
              <a:buAutoNum type="arabicPeriod"/>
            </a:pPr>
            <a:r>
              <a:rPr b="1" i="0" lang="es-CO" sz="1800" u="none" cap="none" strike="noStrike">
                <a:solidFill>
                  <a:srgbClr val="000000"/>
                </a:solidFill>
                <a:latin typeface="Arial"/>
                <a:ea typeface="Arial"/>
                <a:cs typeface="Arial"/>
                <a:sym typeface="Arial"/>
              </a:rPr>
              <a:t>Ancho(Width):</a:t>
            </a:r>
            <a:r>
              <a:rPr b="0" i="0" lang="es-CO" sz="1800" u="none" cap="none" strike="noStrike">
                <a:solidFill>
                  <a:srgbClr val="000000"/>
                </a:solidFill>
                <a:latin typeface="Arial"/>
                <a:ea typeface="Arial"/>
                <a:cs typeface="Arial"/>
                <a:sym typeface="Arial"/>
              </a:rPr>
              <a:t>  representa el número de columnas de píxeles en la imagen o el número de píxeles en cada fila de la matriz de imágenes.</a:t>
            </a:r>
            <a:endParaRPr b="0" i="0" sz="18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Calibri"/>
              <a:buAutoNum type="arabicPeriod"/>
            </a:pPr>
            <a:r>
              <a:rPr b="1" i="0" lang="es-CO" sz="1800" u="none" cap="none" strike="noStrike">
                <a:solidFill>
                  <a:srgbClr val="000000"/>
                </a:solidFill>
                <a:latin typeface="Arial"/>
                <a:ea typeface="Arial"/>
                <a:cs typeface="Arial"/>
                <a:sym typeface="Arial"/>
              </a:rPr>
              <a:t> Numero de canales(Number of Channels):</a:t>
            </a:r>
            <a:r>
              <a:rPr b="0" i="0" lang="es-CO" sz="1800" u="none" cap="none" strike="noStrike">
                <a:solidFill>
                  <a:srgbClr val="000000"/>
                </a:solidFill>
                <a:latin typeface="Arial"/>
                <a:ea typeface="Arial"/>
                <a:cs typeface="Arial"/>
                <a:sym typeface="Arial"/>
              </a:rPr>
              <a:t> representa el número de componentes utilizados para representar cada pixel.</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rPr b="0" i="0" lang="es-CO" sz="1800" u="none" cap="none" strike="noStrike">
                <a:solidFill>
                  <a:srgbClr val="000000"/>
                </a:solidFill>
                <a:latin typeface="Arial"/>
                <a:ea typeface="Arial"/>
                <a:cs typeface="Arial"/>
                <a:sym typeface="Arial"/>
              </a:rPr>
              <a:t>Por ejemplo</a:t>
            </a:r>
            <a:r>
              <a:rPr b="0" i="0" lang="es-CO" sz="1800" u="none" cap="none" strike="noStrike">
                <a:solidFill>
                  <a:schemeClr val="dk1"/>
                </a:solidFill>
                <a:latin typeface="Arial"/>
                <a:ea typeface="Arial"/>
                <a:cs typeface="Arial"/>
                <a:sym typeface="Arial"/>
              </a:rPr>
              <a:t> = 4 representa </a:t>
            </a:r>
            <a:r>
              <a:rPr b="1" i="1" lang="es-CO" sz="1800" u="none" cap="none" strike="noStrike">
                <a:solidFill>
                  <a:schemeClr val="dk1"/>
                </a:solidFill>
                <a:latin typeface="Arial"/>
                <a:ea typeface="Arial"/>
                <a:cs typeface="Arial"/>
                <a:sym typeface="Arial"/>
              </a:rPr>
              <a:t>Alpha</a:t>
            </a:r>
            <a:r>
              <a:rPr b="0" i="0" lang="es-CO" sz="1800" u="none" cap="none" strike="noStrike">
                <a:solidFill>
                  <a:schemeClr val="dk1"/>
                </a:solidFill>
                <a:latin typeface="Arial"/>
                <a:ea typeface="Arial"/>
                <a:cs typeface="Arial"/>
                <a:sym typeface="Arial"/>
              </a:rPr>
              <a:t>, </a:t>
            </a:r>
            <a:r>
              <a:rPr b="1" i="1" lang="es-CO" sz="1800" u="none" cap="none" strike="noStrike">
                <a:solidFill>
                  <a:srgbClr val="FF0000"/>
                </a:solidFill>
                <a:latin typeface="Arial"/>
                <a:ea typeface="Arial"/>
                <a:cs typeface="Arial"/>
                <a:sym typeface="Arial"/>
              </a:rPr>
              <a:t>Red</a:t>
            </a:r>
            <a:r>
              <a:rPr b="0" i="0" lang="es-CO" sz="1800" u="none" cap="none" strike="noStrike">
                <a:solidFill>
                  <a:schemeClr val="dk1"/>
                </a:solidFill>
                <a:latin typeface="Arial"/>
                <a:ea typeface="Arial"/>
                <a:cs typeface="Arial"/>
                <a:sym typeface="Arial"/>
              </a:rPr>
              <a:t>, </a:t>
            </a:r>
            <a:r>
              <a:rPr b="1" i="1" lang="es-CO" sz="1800" u="none" cap="none" strike="noStrike">
                <a:solidFill>
                  <a:schemeClr val="accent6"/>
                </a:solidFill>
                <a:latin typeface="Arial"/>
                <a:ea typeface="Arial"/>
                <a:cs typeface="Arial"/>
                <a:sym typeface="Arial"/>
              </a:rPr>
              <a:t>Green</a:t>
            </a:r>
            <a:r>
              <a:rPr b="0" i="0" lang="es-CO" sz="1800" u="none" cap="none" strike="noStrike">
                <a:solidFill>
                  <a:schemeClr val="dk1"/>
                </a:solidFill>
                <a:latin typeface="Arial"/>
                <a:ea typeface="Arial"/>
                <a:cs typeface="Arial"/>
                <a:sym typeface="Arial"/>
              </a:rPr>
              <a:t> y  </a:t>
            </a:r>
            <a:r>
              <a:rPr b="1" i="1" lang="es-CO" sz="1800" u="none" cap="none" strike="noStrike">
                <a:solidFill>
                  <a:schemeClr val="accent1"/>
                </a:solidFill>
                <a:latin typeface="Arial"/>
                <a:ea typeface="Arial"/>
                <a:cs typeface="Arial"/>
                <a:sym typeface="Arial"/>
              </a:rPr>
              <a:t>Blue</a:t>
            </a:r>
            <a:r>
              <a:rPr b="0" i="0" lang="es-CO" sz="1800" u="none" cap="none" strike="noStrike">
                <a:solidFill>
                  <a:schemeClr val="dk1"/>
                </a:solidFill>
                <a:latin typeface="Arial"/>
                <a:ea typeface="Arial"/>
                <a:cs typeface="Arial"/>
                <a:sym typeface="Arial"/>
              </a:rPr>
              <a:t> canales.</a:t>
            </a:r>
            <a:endParaRPr b="0" i="0" sz="18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800"/>
              <a:buFont typeface="Calibri"/>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2" name="Shape 172"/>
        <p:cNvGrpSpPr/>
        <p:nvPr/>
      </p:nvGrpSpPr>
      <p:grpSpPr>
        <a:xfrm>
          <a:off x="0" y="0"/>
          <a:ext cx="0" cy="0"/>
          <a:chOff x="0" y="0"/>
          <a:chExt cx="0" cy="0"/>
        </a:xfrm>
      </p:grpSpPr>
      <p:sp>
        <p:nvSpPr>
          <p:cNvPr id="173" name="Google Shape;173;p13"/>
          <p:cNvSpPr txBox="1"/>
          <p:nvPr/>
        </p:nvSpPr>
        <p:spPr>
          <a:xfrm>
            <a:off x="1614197" y="475862"/>
            <a:ext cx="684866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Opencv en Google Colaboratory</a:t>
            </a:r>
            <a:endParaRPr b="1" i="0" sz="3200" u="none" cap="none" strike="noStrike">
              <a:solidFill>
                <a:srgbClr val="0D5274"/>
              </a:solidFill>
              <a:latin typeface="Calibri"/>
              <a:ea typeface="Calibri"/>
              <a:cs typeface="Calibri"/>
              <a:sym typeface="Calibri"/>
            </a:endParaRPr>
          </a:p>
        </p:txBody>
      </p:sp>
      <p:sp>
        <p:nvSpPr>
          <p:cNvPr id="174" name="Google Shape;174;p13"/>
          <p:cNvSpPr/>
          <p:nvPr/>
        </p:nvSpPr>
        <p:spPr>
          <a:xfrm>
            <a:off x="1239728" y="1282061"/>
            <a:ext cx="10952272" cy="95866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es-CO" sz="2000" u="none" cap="none" strike="noStrike">
                <a:solidFill>
                  <a:schemeClr val="dk1"/>
                </a:solidFill>
                <a:latin typeface="Arial"/>
                <a:ea typeface="Arial"/>
                <a:cs typeface="Arial"/>
                <a:sym typeface="Arial"/>
              </a:rPr>
              <a:t>Paso 4. Aplicando filtros</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Clr>
                <a:srgbClr val="000000"/>
              </a:buClr>
              <a:buSzPts val="2000"/>
              <a:buFont typeface="Arial"/>
              <a:buNone/>
            </a:pPr>
            <a:r>
              <a:rPr b="1" i="0" lang="es-CO" sz="2000" u="none" cap="none" strike="noStrike">
                <a:solidFill>
                  <a:schemeClr val="dk1"/>
                </a:solidFill>
                <a:latin typeface="Arial"/>
                <a:ea typeface="Arial"/>
                <a:cs typeface="Arial"/>
                <a:sym typeface="Arial"/>
              </a:rPr>
              <a:t>Gris (Gray)</a:t>
            </a:r>
            <a:endParaRPr b="0" i="0" sz="1400" u="none" cap="none" strike="noStrike">
              <a:solidFill>
                <a:srgbClr val="000000"/>
              </a:solidFill>
              <a:latin typeface="Arial"/>
              <a:ea typeface="Arial"/>
              <a:cs typeface="Arial"/>
              <a:sym typeface="Arial"/>
            </a:endParaRPr>
          </a:p>
        </p:txBody>
      </p:sp>
      <p:sp>
        <p:nvSpPr>
          <p:cNvPr id="175" name="Google Shape;175;p13"/>
          <p:cNvSpPr/>
          <p:nvPr/>
        </p:nvSpPr>
        <p:spPr>
          <a:xfrm>
            <a:off x="8467810" y="670303"/>
            <a:ext cx="3396343" cy="465546"/>
          </a:xfrm>
          <a:custGeom>
            <a:rect b="b" l="l" r="r" t="t"/>
            <a:pathLst>
              <a:path extrusionOk="0" h="465546" w="3396343">
                <a:moveTo>
                  <a:pt x="0" y="0"/>
                </a:moveTo>
                <a:lnTo>
                  <a:pt x="2891246" y="0"/>
                </a:lnTo>
                <a:lnTo>
                  <a:pt x="3396343" y="452846"/>
                </a:lnTo>
                <a:lnTo>
                  <a:pt x="450850" y="465546"/>
                </a:lnTo>
                <a:lnTo>
                  <a:pt x="0" y="0"/>
                </a:lnTo>
                <a:close/>
              </a:path>
            </a:pathLst>
          </a:custGeom>
          <a:solidFill>
            <a:srgbClr val="E9B3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s-CO" sz="2800" u="none" cap="none" strike="noStrike">
                <a:solidFill>
                  <a:schemeClr val="dk1"/>
                </a:solidFill>
                <a:latin typeface="Calibri"/>
                <a:ea typeface="Calibri"/>
                <a:cs typeface="Calibri"/>
                <a:sym typeface="Calibri"/>
              </a:rPr>
              <a:t>Filtros</a:t>
            </a:r>
            <a:endParaRPr b="0" i="0" sz="1400" u="none" cap="none" strike="noStrike">
              <a:solidFill>
                <a:srgbClr val="000000"/>
              </a:solidFill>
              <a:latin typeface="Arial"/>
              <a:ea typeface="Arial"/>
              <a:cs typeface="Arial"/>
              <a:sym typeface="Arial"/>
            </a:endParaRPr>
          </a:p>
        </p:txBody>
      </p:sp>
      <p:sp>
        <p:nvSpPr>
          <p:cNvPr id="176" name="Google Shape;176;p13"/>
          <p:cNvSpPr/>
          <p:nvPr/>
        </p:nvSpPr>
        <p:spPr>
          <a:xfrm>
            <a:off x="1518384" y="2386933"/>
            <a:ext cx="10673616" cy="1015663"/>
          </a:xfrm>
          <a:prstGeom prst="rect">
            <a:avLst/>
          </a:prstGeom>
          <a:solidFill>
            <a:srgbClr val="F7CAA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8000"/>
                </a:solidFill>
                <a:latin typeface="Courier New"/>
                <a:ea typeface="Courier New"/>
                <a:cs typeface="Courier New"/>
                <a:sym typeface="Courier New"/>
              </a:rPr>
              <a:t>#convirtiendo la imagen a escala de grises</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processed_image = cv2.cvtColor(img, cv2.COLOR_BGR2GRAY)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8000"/>
                </a:solidFill>
                <a:latin typeface="Courier New"/>
                <a:ea typeface="Courier New"/>
                <a:cs typeface="Courier New"/>
                <a:sym typeface="Courier New"/>
              </a:rPr>
              <a:t>#guardando la imagen en drive</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cv2.imwrite(</a:t>
            </a:r>
            <a:r>
              <a:rPr b="0" i="0" lang="es-CO" sz="1200" u="none" cap="none" strike="noStrike">
                <a:solidFill>
                  <a:srgbClr val="A31515"/>
                </a:solidFill>
                <a:latin typeface="Courier New"/>
                <a:ea typeface="Courier New"/>
                <a:cs typeface="Courier New"/>
                <a:sym typeface="Courier New"/>
              </a:rPr>
              <a:t>'/content/drive/My Drive/IA/Computer_Vision/Images/image1_processed_gray.png'</a:t>
            </a:r>
            <a:r>
              <a:rPr b="0" i="0" lang="es-CO" sz="1200" u="none" cap="none" strike="noStrike">
                <a:solidFill>
                  <a:srgbClr val="000000"/>
                </a:solidFill>
                <a:latin typeface="Courier New"/>
                <a:ea typeface="Courier New"/>
                <a:cs typeface="Courier New"/>
                <a:sym typeface="Courier New"/>
              </a:rPr>
              <a:t>, processed_image)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cv2_imshow(processed_image)</a:t>
            </a:r>
            <a:endParaRPr b="0" i="0" sz="1400" u="none" cap="none" strike="noStrike">
              <a:solidFill>
                <a:srgbClr val="000000"/>
              </a:solidFill>
              <a:latin typeface="Arial"/>
              <a:ea typeface="Arial"/>
              <a:cs typeface="Arial"/>
              <a:sym typeface="Arial"/>
            </a:endParaRPr>
          </a:p>
        </p:txBody>
      </p:sp>
      <p:pic>
        <p:nvPicPr>
          <p:cNvPr id="177" name="Google Shape;177;p13"/>
          <p:cNvPicPr preferRelativeResize="0"/>
          <p:nvPr/>
        </p:nvPicPr>
        <p:blipFill rotWithShape="1">
          <a:blip r:embed="rId4">
            <a:alphaModFix/>
          </a:blip>
          <a:srcRect b="0" l="0" r="0" t="0"/>
          <a:stretch/>
        </p:blipFill>
        <p:spPr>
          <a:xfrm>
            <a:off x="6463401" y="3837787"/>
            <a:ext cx="2177427" cy="2090330"/>
          </a:xfrm>
          <a:prstGeom prst="rect">
            <a:avLst/>
          </a:prstGeom>
          <a:noFill/>
          <a:ln>
            <a:noFill/>
          </a:ln>
        </p:spPr>
      </p:pic>
      <p:pic>
        <p:nvPicPr>
          <p:cNvPr id="178" name="Google Shape;178;p13"/>
          <p:cNvPicPr preferRelativeResize="0"/>
          <p:nvPr/>
        </p:nvPicPr>
        <p:blipFill rotWithShape="1">
          <a:blip r:embed="rId5">
            <a:alphaModFix/>
          </a:blip>
          <a:srcRect b="0" l="0" r="0" t="0"/>
          <a:stretch/>
        </p:blipFill>
        <p:spPr>
          <a:xfrm>
            <a:off x="2999453" y="3837787"/>
            <a:ext cx="2274742" cy="2183752"/>
          </a:xfrm>
          <a:prstGeom prst="rect">
            <a:avLst/>
          </a:prstGeom>
          <a:noFill/>
          <a:ln>
            <a:noFill/>
          </a:ln>
        </p:spPr>
      </p:pic>
      <p:sp>
        <p:nvSpPr>
          <p:cNvPr id="179" name="Google Shape;179;p13"/>
          <p:cNvSpPr/>
          <p:nvPr/>
        </p:nvSpPr>
        <p:spPr>
          <a:xfrm>
            <a:off x="5691499" y="4597637"/>
            <a:ext cx="495656" cy="700756"/>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p14"/>
          <p:cNvSpPr txBox="1"/>
          <p:nvPr/>
        </p:nvSpPr>
        <p:spPr>
          <a:xfrm>
            <a:off x="1614197" y="475862"/>
            <a:ext cx="684866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Opencv en Google Colaboratory</a:t>
            </a:r>
            <a:endParaRPr b="1" i="0" sz="3200" u="none" cap="none" strike="noStrike">
              <a:solidFill>
                <a:srgbClr val="0D5274"/>
              </a:solidFill>
              <a:latin typeface="Calibri"/>
              <a:ea typeface="Calibri"/>
              <a:cs typeface="Calibri"/>
              <a:sym typeface="Calibri"/>
            </a:endParaRPr>
          </a:p>
        </p:txBody>
      </p:sp>
      <p:sp>
        <p:nvSpPr>
          <p:cNvPr id="185" name="Google Shape;185;p14"/>
          <p:cNvSpPr/>
          <p:nvPr/>
        </p:nvSpPr>
        <p:spPr>
          <a:xfrm>
            <a:off x="1239728" y="1358261"/>
            <a:ext cx="10952400" cy="49710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000000"/>
              </a:buClr>
              <a:buSzPts val="2000"/>
              <a:buFont typeface="Arial"/>
              <a:buNone/>
            </a:pPr>
            <a:r>
              <a:rPr b="0" i="0" lang="es-CO" sz="2000" u="none" cap="none" strike="noStrike">
                <a:solidFill>
                  <a:schemeClr val="dk1"/>
                </a:solidFill>
                <a:latin typeface="Arial"/>
                <a:ea typeface="Arial"/>
                <a:cs typeface="Arial"/>
                <a:sym typeface="Arial"/>
              </a:rPr>
              <a:t>Escala de colores (Channels colors)</a:t>
            </a:r>
            <a:endParaRPr b="1" i="0" sz="2000" u="none" cap="none" strike="noStrike">
              <a:solidFill>
                <a:schemeClr val="dk1"/>
              </a:solidFill>
              <a:latin typeface="Arial"/>
              <a:ea typeface="Arial"/>
              <a:cs typeface="Arial"/>
              <a:sym typeface="Arial"/>
            </a:endParaRPr>
          </a:p>
        </p:txBody>
      </p:sp>
      <p:sp>
        <p:nvSpPr>
          <p:cNvPr id="186" name="Google Shape;186;p14"/>
          <p:cNvSpPr/>
          <p:nvPr/>
        </p:nvSpPr>
        <p:spPr>
          <a:xfrm>
            <a:off x="8467810" y="670303"/>
            <a:ext cx="3396343" cy="465546"/>
          </a:xfrm>
          <a:custGeom>
            <a:rect b="b" l="l" r="r" t="t"/>
            <a:pathLst>
              <a:path extrusionOk="0" h="465546" w="3396343">
                <a:moveTo>
                  <a:pt x="0" y="0"/>
                </a:moveTo>
                <a:lnTo>
                  <a:pt x="2891246" y="0"/>
                </a:lnTo>
                <a:lnTo>
                  <a:pt x="3396343" y="452846"/>
                </a:lnTo>
                <a:lnTo>
                  <a:pt x="450850" y="465546"/>
                </a:lnTo>
                <a:lnTo>
                  <a:pt x="0" y="0"/>
                </a:lnTo>
                <a:close/>
              </a:path>
            </a:pathLst>
          </a:custGeom>
          <a:solidFill>
            <a:srgbClr val="E9B3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s-CO" sz="2800" u="none" cap="none" strike="noStrike">
                <a:solidFill>
                  <a:schemeClr val="dk1"/>
                </a:solidFill>
                <a:latin typeface="Calibri"/>
                <a:ea typeface="Calibri"/>
                <a:cs typeface="Calibri"/>
                <a:sym typeface="Calibri"/>
              </a:rPr>
              <a:t>Filtros</a:t>
            </a:r>
            <a:endParaRPr b="0" i="0" sz="1400" u="none" cap="none" strike="noStrike">
              <a:solidFill>
                <a:srgbClr val="000000"/>
              </a:solidFill>
              <a:latin typeface="Arial"/>
              <a:ea typeface="Arial"/>
              <a:cs typeface="Arial"/>
              <a:sym typeface="Arial"/>
            </a:endParaRPr>
          </a:p>
        </p:txBody>
      </p:sp>
      <p:sp>
        <p:nvSpPr>
          <p:cNvPr id="187" name="Google Shape;187;p14"/>
          <p:cNvSpPr/>
          <p:nvPr/>
        </p:nvSpPr>
        <p:spPr>
          <a:xfrm>
            <a:off x="1518384" y="1925269"/>
            <a:ext cx="10673616" cy="1754326"/>
          </a:xfrm>
          <a:prstGeom prst="rect">
            <a:avLst/>
          </a:prstGeom>
          <a:solidFill>
            <a:srgbClr val="F7CAA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8000"/>
                </a:solidFill>
                <a:latin typeface="Courier New"/>
                <a:ea typeface="Courier New"/>
                <a:cs typeface="Courier New"/>
                <a:sym typeface="Courier New"/>
              </a:rPr>
              <a:t>#extrayendo el canal rojo (RED channel)</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red_channel = img[:,:,</a:t>
            </a:r>
            <a:r>
              <a:rPr b="0" i="0" lang="es-CO" sz="1200" u="none" cap="none" strike="noStrike">
                <a:solidFill>
                  <a:srgbClr val="09885A"/>
                </a:solidFill>
                <a:latin typeface="Courier New"/>
                <a:ea typeface="Courier New"/>
                <a:cs typeface="Courier New"/>
                <a:sym typeface="Courier New"/>
              </a:rPr>
              <a:t>2</a:t>
            </a:r>
            <a:r>
              <a:rPr b="0" i="0" lang="es-CO" sz="12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8000"/>
                </a:solidFill>
                <a:latin typeface="Courier New"/>
                <a:ea typeface="Courier New"/>
                <a:cs typeface="Courier New"/>
                <a:sym typeface="Courier New"/>
              </a:rPr>
              <a:t>#extrayendo el canal verde (Green channel)</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green_channel = img[:,:,</a:t>
            </a:r>
            <a:r>
              <a:rPr b="0" i="0" lang="es-CO" sz="1200" u="none" cap="none" strike="noStrike">
                <a:solidFill>
                  <a:srgbClr val="09885A"/>
                </a:solidFill>
                <a:latin typeface="Courier New"/>
                <a:ea typeface="Courier New"/>
                <a:cs typeface="Courier New"/>
                <a:sym typeface="Courier New"/>
              </a:rPr>
              <a:t>1</a:t>
            </a:r>
            <a:r>
              <a:rPr b="0" i="0" lang="es-CO" sz="12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8000"/>
                </a:solidFill>
                <a:latin typeface="Courier New"/>
                <a:ea typeface="Courier New"/>
                <a:cs typeface="Courier New"/>
                <a:sym typeface="Courier New"/>
              </a:rPr>
              <a:t>#extrayendo el canal azul (blue channel)</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blue_channel = img[:,:,</a:t>
            </a:r>
            <a:r>
              <a:rPr b="0" i="0" lang="es-CO" sz="1200" u="none" cap="none" strike="noStrike">
                <a:solidFill>
                  <a:srgbClr val="09885A"/>
                </a:solidFill>
                <a:latin typeface="Courier New"/>
                <a:ea typeface="Courier New"/>
                <a:cs typeface="Courier New"/>
                <a:sym typeface="Courier New"/>
              </a:rPr>
              <a:t>0</a:t>
            </a:r>
            <a:r>
              <a:rPr b="0" i="0" lang="es-CO" sz="12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cv2.imwrite(</a:t>
            </a:r>
            <a:r>
              <a:rPr b="0" i="0" lang="es-CO" sz="1200" u="none" cap="none" strike="noStrike">
                <a:solidFill>
                  <a:srgbClr val="A31515"/>
                </a:solidFill>
                <a:latin typeface="Courier New"/>
                <a:ea typeface="Courier New"/>
                <a:cs typeface="Courier New"/>
                <a:sym typeface="Courier New"/>
              </a:rPr>
              <a:t>'/content/drive/My Drive/IA/Computer_Vision/Images/image1_processed_red.png'</a:t>
            </a:r>
            <a:r>
              <a:rPr b="0" i="0" lang="es-CO" sz="1200" u="none" cap="none" strike="noStrike">
                <a:solidFill>
                  <a:srgbClr val="000000"/>
                </a:solidFill>
                <a:latin typeface="Courier New"/>
                <a:ea typeface="Courier New"/>
                <a:cs typeface="Courier New"/>
                <a:sym typeface="Courier New"/>
              </a:rPr>
              <a:t>, red_channel)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cv2.imwrite(</a:t>
            </a:r>
            <a:r>
              <a:rPr b="0" i="0" lang="es-CO" sz="1200" u="none" cap="none" strike="noStrike">
                <a:solidFill>
                  <a:srgbClr val="A31515"/>
                </a:solidFill>
                <a:latin typeface="Courier New"/>
                <a:ea typeface="Courier New"/>
                <a:cs typeface="Courier New"/>
                <a:sym typeface="Courier New"/>
              </a:rPr>
              <a:t>'/content/drive/My Drive/IA/Computer_Vision/Images/image1_processed_green.png'</a:t>
            </a:r>
            <a:r>
              <a:rPr b="0" i="0" lang="es-CO" sz="1200" u="none" cap="none" strike="noStrike">
                <a:solidFill>
                  <a:srgbClr val="000000"/>
                </a:solidFill>
                <a:latin typeface="Courier New"/>
                <a:ea typeface="Courier New"/>
                <a:cs typeface="Courier New"/>
                <a:sym typeface="Courier New"/>
              </a:rPr>
              <a:t>, green_channel)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cv2.imwrite(</a:t>
            </a:r>
            <a:r>
              <a:rPr b="0" i="0" lang="es-CO" sz="1200" u="none" cap="none" strike="noStrike">
                <a:solidFill>
                  <a:srgbClr val="A31515"/>
                </a:solidFill>
                <a:latin typeface="Courier New"/>
                <a:ea typeface="Courier New"/>
                <a:cs typeface="Courier New"/>
                <a:sym typeface="Courier New"/>
              </a:rPr>
              <a:t>'/content/drive/My Drive/IA/Computer_Vision/Images/image1_processed_blue.png'</a:t>
            </a:r>
            <a:r>
              <a:rPr b="0" i="0" lang="es-CO" sz="1200" u="none" cap="none" strike="noStrike">
                <a:solidFill>
                  <a:srgbClr val="000000"/>
                </a:solidFill>
                <a:latin typeface="Courier New"/>
                <a:ea typeface="Courier New"/>
                <a:cs typeface="Courier New"/>
                <a:sym typeface="Courier New"/>
              </a:rPr>
              <a:t>, blue_channel)</a:t>
            </a:r>
            <a:endParaRPr b="0" i="0" sz="1400" u="none" cap="none" strike="noStrike">
              <a:solidFill>
                <a:srgbClr val="000000"/>
              </a:solidFill>
              <a:latin typeface="Arial"/>
              <a:ea typeface="Arial"/>
              <a:cs typeface="Arial"/>
              <a:sym typeface="Arial"/>
            </a:endParaRPr>
          </a:p>
        </p:txBody>
      </p:sp>
      <p:pic>
        <p:nvPicPr>
          <p:cNvPr id="188" name="Google Shape;188;p14"/>
          <p:cNvPicPr preferRelativeResize="0"/>
          <p:nvPr/>
        </p:nvPicPr>
        <p:blipFill rotWithShape="1">
          <a:blip r:embed="rId4">
            <a:alphaModFix/>
          </a:blip>
          <a:srcRect b="0" l="0" r="0" t="0"/>
          <a:stretch/>
        </p:blipFill>
        <p:spPr>
          <a:xfrm>
            <a:off x="1464372" y="3743335"/>
            <a:ext cx="1440000" cy="1382400"/>
          </a:xfrm>
          <a:prstGeom prst="rect">
            <a:avLst/>
          </a:prstGeom>
          <a:noFill/>
          <a:ln>
            <a:noFill/>
          </a:ln>
        </p:spPr>
      </p:pic>
      <p:pic>
        <p:nvPicPr>
          <p:cNvPr id="189" name="Google Shape;189;p14"/>
          <p:cNvPicPr preferRelativeResize="0"/>
          <p:nvPr/>
        </p:nvPicPr>
        <p:blipFill rotWithShape="1">
          <a:blip r:embed="rId5">
            <a:alphaModFix/>
          </a:blip>
          <a:srcRect b="0" l="0" r="0" t="0"/>
          <a:stretch/>
        </p:blipFill>
        <p:spPr>
          <a:xfrm>
            <a:off x="3285868" y="4434535"/>
            <a:ext cx="1440000" cy="1382400"/>
          </a:xfrm>
          <a:prstGeom prst="rect">
            <a:avLst/>
          </a:prstGeom>
          <a:noFill/>
          <a:ln>
            <a:noFill/>
          </a:ln>
        </p:spPr>
      </p:pic>
      <p:sp>
        <p:nvSpPr>
          <p:cNvPr id="190" name="Google Shape;190;p14"/>
          <p:cNvSpPr txBox="1"/>
          <p:nvPr/>
        </p:nvSpPr>
        <p:spPr>
          <a:xfrm>
            <a:off x="3568952" y="6004503"/>
            <a:ext cx="65594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Blue</a:t>
            </a:r>
            <a:endParaRPr b="0" i="0" sz="1400" u="none" cap="none" strike="noStrike">
              <a:solidFill>
                <a:srgbClr val="000000"/>
              </a:solidFill>
              <a:latin typeface="Arial"/>
              <a:ea typeface="Arial"/>
              <a:cs typeface="Arial"/>
              <a:sym typeface="Arial"/>
            </a:endParaRPr>
          </a:p>
        </p:txBody>
      </p:sp>
      <p:pic>
        <p:nvPicPr>
          <p:cNvPr id="191" name="Google Shape;191;p14"/>
          <p:cNvPicPr preferRelativeResize="0"/>
          <p:nvPr/>
        </p:nvPicPr>
        <p:blipFill rotWithShape="1">
          <a:blip r:embed="rId6">
            <a:alphaModFix/>
          </a:blip>
          <a:srcRect b="0" l="0" r="0" t="0"/>
          <a:stretch/>
        </p:blipFill>
        <p:spPr>
          <a:xfrm>
            <a:off x="5607369" y="4434535"/>
            <a:ext cx="1440000" cy="1382400"/>
          </a:xfrm>
          <a:prstGeom prst="rect">
            <a:avLst/>
          </a:prstGeom>
          <a:noFill/>
          <a:ln>
            <a:noFill/>
          </a:ln>
        </p:spPr>
      </p:pic>
      <p:pic>
        <p:nvPicPr>
          <p:cNvPr id="192" name="Google Shape;192;p14"/>
          <p:cNvPicPr preferRelativeResize="0"/>
          <p:nvPr/>
        </p:nvPicPr>
        <p:blipFill rotWithShape="1">
          <a:blip r:embed="rId7">
            <a:alphaModFix/>
          </a:blip>
          <a:srcRect b="0" l="0" r="0" t="0"/>
          <a:stretch/>
        </p:blipFill>
        <p:spPr>
          <a:xfrm>
            <a:off x="7585353" y="4458401"/>
            <a:ext cx="1440000" cy="1382400"/>
          </a:xfrm>
          <a:prstGeom prst="rect">
            <a:avLst/>
          </a:prstGeom>
          <a:noFill/>
          <a:ln>
            <a:noFill/>
          </a:ln>
        </p:spPr>
      </p:pic>
      <p:sp>
        <p:nvSpPr>
          <p:cNvPr id="193" name="Google Shape;193;p14"/>
          <p:cNvSpPr txBox="1"/>
          <p:nvPr/>
        </p:nvSpPr>
        <p:spPr>
          <a:xfrm>
            <a:off x="5779857" y="6004503"/>
            <a:ext cx="82586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Green</a:t>
            </a:r>
            <a:endParaRPr b="0" i="0" sz="1400" u="none" cap="none" strike="noStrike">
              <a:solidFill>
                <a:srgbClr val="000000"/>
              </a:solidFill>
              <a:latin typeface="Arial"/>
              <a:ea typeface="Arial"/>
              <a:cs typeface="Arial"/>
              <a:sym typeface="Arial"/>
            </a:endParaRPr>
          </a:p>
        </p:txBody>
      </p:sp>
      <p:sp>
        <p:nvSpPr>
          <p:cNvPr id="194" name="Google Shape;194;p14"/>
          <p:cNvSpPr txBox="1"/>
          <p:nvPr/>
        </p:nvSpPr>
        <p:spPr>
          <a:xfrm>
            <a:off x="7855007" y="5986084"/>
            <a:ext cx="60785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Red</a:t>
            </a:r>
            <a:endParaRPr b="0" i="0" sz="1400" u="none" cap="none" strike="noStrike">
              <a:solidFill>
                <a:srgbClr val="000000"/>
              </a:solidFill>
              <a:latin typeface="Arial"/>
              <a:ea typeface="Arial"/>
              <a:cs typeface="Arial"/>
              <a:sym typeface="Arial"/>
            </a:endParaRPr>
          </a:p>
        </p:txBody>
      </p:sp>
      <p:sp>
        <p:nvSpPr>
          <p:cNvPr id="195" name="Google Shape;195;p14"/>
          <p:cNvSpPr txBox="1"/>
          <p:nvPr/>
        </p:nvSpPr>
        <p:spPr>
          <a:xfrm>
            <a:off x="2512644" y="3728546"/>
            <a:ext cx="68480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RGB</a:t>
            </a:r>
            <a:endParaRPr b="0" i="0" sz="1400" u="none" cap="none" strike="noStrike">
              <a:solidFill>
                <a:srgbClr val="000000"/>
              </a:solidFill>
              <a:latin typeface="Arial"/>
              <a:ea typeface="Arial"/>
              <a:cs typeface="Arial"/>
              <a:sym typeface="Arial"/>
            </a:endParaRPr>
          </a:p>
        </p:txBody>
      </p:sp>
      <p:pic>
        <p:nvPicPr>
          <p:cNvPr id="196" name="Google Shape;196;p14"/>
          <p:cNvPicPr preferRelativeResize="0"/>
          <p:nvPr/>
        </p:nvPicPr>
        <p:blipFill rotWithShape="1">
          <a:blip r:embed="rId8">
            <a:alphaModFix/>
          </a:blip>
          <a:srcRect b="0" l="0" r="0" t="0"/>
          <a:stretch/>
        </p:blipFill>
        <p:spPr>
          <a:xfrm>
            <a:off x="1447598" y="5333828"/>
            <a:ext cx="1440000" cy="1382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0" name="Shape 200"/>
        <p:cNvGrpSpPr/>
        <p:nvPr/>
      </p:nvGrpSpPr>
      <p:grpSpPr>
        <a:xfrm>
          <a:off x="0" y="0"/>
          <a:ext cx="0" cy="0"/>
          <a:chOff x="0" y="0"/>
          <a:chExt cx="0" cy="0"/>
        </a:xfrm>
      </p:grpSpPr>
      <p:sp>
        <p:nvSpPr>
          <p:cNvPr id="201" name="Google Shape;201;p15"/>
          <p:cNvSpPr txBox="1"/>
          <p:nvPr/>
        </p:nvSpPr>
        <p:spPr>
          <a:xfrm>
            <a:off x="1614197" y="475862"/>
            <a:ext cx="684866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Opencv en Google Colaboratory</a:t>
            </a:r>
            <a:endParaRPr b="1" i="0" sz="3200" u="none" cap="none" strike="noStrike">
              <a:solidFill>
                <a:srgbClr val="0D5274"/>
              </a:solidFill>
              <a:latin typeface="Calibri"/>
              <a:ea typeface="Calibri"/>
              <a:cs typeface="Calibri"/>
              <a:sym typeface="Calibri"/>
            </a:endParaRPr>
          </a:p>
        </p:txBody>
      </p:sp>
      <p:sp>
        <p:nvSpPr>
          <p:cNvPr id="202" name="Google Shape;202;p15"/>
          <p:cNvSpPr/>
          <p:nvPr/>
        </p:nvSpPr>
        <p:spPr>
          <a:xfrm>
            <a:off x="1350236" y="1276438"/>
            <a:ext cx="9460194"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Adquisición y representación de imágenes - Resolución en amplitud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Dependiendo del número de niveles de gris, generalmente se usan 256 niveles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Pero para trabajar en Deep learning necesitaremos usar una de estas tres: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 </a:t>
            </a:r>
            <a:endParaRPr b="0" i="0" sz="1800" u="none" cap="none" strike="noStrike">
              <a:solidFill>
                <a:schemeClr val="dk1"/>
              </a:solidFill>
              <a:latin typeface="Arial"/>
              <a:ea typeface="Arial"/>
              <a:cs typeface="Arial"/>
              <a:sym typeface="Arial"/>
            </a:endParaRPr>
          </a:p>
        </p:txBody>
      </p:sp>
      <p:pic>
        <p:nvPicPr>
          <p:cNvPr id="203" name="Google Shape;203;p15"/>
          <p:cNvPicPr preferRelativeResize="0"/>
          <p:nvPr/>
        </p:nvPicPr>
        <p:blipFill rotWithShape="1">
          <a:blip r:embed="rId4">
            <a:alphaModFix/>
          </a:blip>
          <a:srcRect b="0" l="0" r="607" t="0"/>
          <a:stretch/>
        </p:blipFill>
        <p:spPr>
          <a:xfrm>
            <a:off x="1412338" y="3079244"/>
            <a:ext cx="8558323" cy="3028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p16"/>
          <p:cNvSpPr txBox="1"/>
          <p:nvPr/>
        </p:nvSpPr>
        <p:spPr>
          <a:xfrm>
            <a:off x="1614197" y="475862"/>
            <a:ext cx="684866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Opencv en Google Colaboratory</a:t>
            </a:r>
            <a:endParaRPr b="1" i="0" sz="3200" u="none" cap="none" strike="noStrike">
              <a:solidFill>
                <a:srgbClr val="0D5274"/>
              </a:solidFill>
              <a:latin typeface="Calibri"/>
              <a:ea typeface="Calibri"/>
              <a:cs typeface="Calibri"/>
              <a:sym typeface="Calibri"/>
            </a:endParaRPr>
          </a:p>
        </p:txBody>
      </p:sp>
      <p:sp>
        <p:nvSpPr>
          <p:cNvPr id="209" name="Google Shape;209;p16"/>
          <p:cNvSpPr/>
          <p:nvPr/>
        </p:nvSpPr>
        <p:spPr>
          <a:xfrm>
            <a:off x="1720883" y="1233708"/>
            <a:ext cx="885692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Adquisición y representación de imágenes –Comprensión de imágenes  </a:t>
            </a:r>
            <a:endParaRPr b="0" i="0" sz="1800" u="none" cap="none" strike="noStrike">
              <a:solidFill>
                <a:schemeClr val="dk1"/>
              </a:solidFill>
              <a:latin typeface="Arial"/>
              <a:ea typeface="Arial"/>
              <a:cs typeface="Arial"/>
              <a:sym typeface="Arial"/>
            </a:endParaRPr>
          </a:p>
        </p:txBody>
      </p:sp>
      <p:pic>
        <p:nvPicPr>
          <p:cNvPr id="210" name="Google Shape;210;p16"/>
          <p:cNvPicPr preferRelativeResize="0"/>
          <p:nvPr/>
        </p:nvPicPr>
        <p:blipFill rotWithShape="1">
          <a:blip r:embed="rId4">
            <a:alphaModFix/>
          </a:blip>
          <a:srcRect b="0" l="0" r="0" t="0"/>
          <a:stretch/>
        </p:blipFill>
        <p:spPr>
          <a:xfrm>
            <a:off x="1720883" y="2028203"/>
            <a:ext cx="4333875" cy="4638675"/>
          </a:xfrm>
          <a:prstGeom prst="rect">
            <a:avLst/>
          </a:prstGeom>
          <a:noFill/>
          <a:ln>
            <a:noFill/>
          </a:ln>
        </p:spPr>
      </p:pic>
      <p:sp>
        <p:nvSpPr>
          <p:cNvPr id="211" name="Google Shape;211;p16"/>
          <p:cNvSpPr/>
          <p:nvPr/>
        </p:nvSpPr>
        <p:spPr>
          <a:xfrm>
            <a:off x="6282698" y="2319324"/>
            <a:ext cx="429510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Vecindad x 4</a:t>
            </a:r>
            <a:endParaRPr b="0" i="0" sz="1400" u="none" cap="none" strike="noStrike">
              <a:solidFill>
                <a:srgbClr val="000000"/>
              </a:solidFill>
              <a:latin typeface="Arial"/>
              <a:ea typeface="Arial"/>
              <a:cs typeface="Arial"/>
              <a:sym typeface="Arial"/>
            </a:endParaRPr>
          </a:p>
        </p:txBody>
      </p:sp>
      <p:pic>
        <p:nvPicPr>
          <p:cNvPr id="212" name="Google Shape;212;p16"/>
          <p:cNvPicPr preferRelativeResize="0"/>
          <p:nvPr/>
        </p:nvPicPr>
        <p:blipFill rotWithShape="1">
          <a:blip r:embed="rId5">
            <a:alphaModFix/>
          </a:blip>
          <a:srcRect b="0" l="0" r="0" t="0"/>
          <a:stretch/>
        </p:blipFill>
        <p:spPr>
          <a:xfrm>
            <a:off x="7079359" y="2688656"/>
            <a:ext cx="1914525" cy="1885950"/>
          </a:xfrm>
          <a:prstGeom prst="rect">
            <a:avLst/>
          </a:prstGeom>
          <a:noFill/>
          <a:ln>
            <a:noFill/>
          </a:ln>
        </p:spPr>
      </p:pic>
      <p:sp>
        <p:nvSpPr>
          <p:cNvPr id="213" name="Google Shape;213;p16"/>
          <p:cNvSpPr/>
          <p:nvPr/>
        </p:nvSpPr>
        <p:spPr>
          <a:xfrm>
            <a:off x="6282697" y="4574606"/>
            <a:ext cx="429510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Vecindad x 8</a:t>
            </a:r>
            <a:endParaRPr b="0" i="0" sz="1400" u="none" cap="none" strike="noStrike">
              <a:solidFill>
                <a:srgbClr val="000000"/>
              </a:solidFill>
              <a:latin typeface="Arial"/>
              <a:ea typeface="Arial"/>
              <a:cs typeface="Arial"/>
              <a:sym typeface="Arial"/>
            </a:endParaRPr>
          </a:p>
        </p:txBody>
      </p:sp>
      <p:pic>
        <p:nvPicPr>
          <p:cNvPr id="214" name="Google Shape;214;p16"/>
          <p:cNvPicPr preferRelativeResize="0"/>
          <p:nvPr/>
        </p:nvPicPr>
        <p:blipFill rotWithShape="1">
          <a:blip r:embed="rId6">
            <a:alphaModFix/>
          </a:blip>
          <a:srcRect b="0" l="0" r="0" t="0"/>
          <a:stretch/>
        </p:blipFill>
        <p:spPr>
          <a:xfrm>
            <a:off x="7078913" y="4953463"/>
            <a:ext cx="1895475" cy="1876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8" name="Shape 218"/>
        <p:cNvGrpSpPr/>
        <p:nvPr/>
      </p:nvGrpSpPr>
      <p:grpSpPr>
        <a:xfrm>
          <a:off x="0" y="0"/>
          <a:ext cx="0" cy="0"/>
          <a:chOff x="0" y="0"/>
          <a:chExt cx="0" cy="0"/>
        </a:xfrm>
      </p:grpSpPr>
      <p:sp>
        <p:nvSpPr>
          <p:cNvPr id="219" name="Google Shape;219;p17"/>
          <p:cNvSpPr txBox="1"/>
          <p:nvPr/>
        </p:nvSpPr>
        <p:spPr>
          <a:xfrm>
            <a:off x="1614197" y="475862"/>
            <a:ext cx="684866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Opencv en Google Colaboratory</a:t>
            </a:r>
            <a:endParaRPr b="1" i="0" sz="3200" u="none" cap="none" strike="noStrike">
              <a:solidFill>
                <a:srgbClr val="0D5274"/>
              </a:solidFill>
              <a:latin typeface="Calibri"/>
              <a:ea typeface="Calibri"/>
              <a:cs typeface="Calibri"/>
              <a:sym typeface="Calibri"/>
            </a:endParaRPr>
          </a:p>
        </p:txBody>
      </p:sp>
      <p:sp>
        <p:nvSpPr>
          <p:cNvPr id="220" name="Google Shape;220;p17"/>
          <p:cNvSpPr/>
          <p:nvPr/>
        </p:nvSpPr>
        <p:spPr>
          <a:xfrm>
            <a:off x="1372395" y="1276437"/>
            <a:ext cx="1049175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Resaltar saturación de Color es un practica muy común en la clasificación de imágenes:</a:t>
            </a:r>
            <a:endParaRPr b="0" i="0" sz="1400" u="none" cap="none" strike="noStrike">
              <a:solidFill>
                <a:srgbClr val="000000"/>
              </a:solidFill>
              <a:latin typeface="Arial"/>
              <a:ea typeface="Arial"/>
              <a:cs typeface="Arial"/>
              <a:sym typeface="Arial"/>
            </a:endParaRPr>
          </a:p>
        </p:txBody>
      </p:sp>
      <p:sp>
        <p:nvSpPr>
          <p:cNvPr id="221" name="Google Shape;221;p17"/>
          <p:cNvSpPr/>
          <p:nvPr/>
        </p:nvSpPr>
        <p:spPr>
          <a:xfrm>
            <a:off x="1372395" y="2024414"/>
            <a:ext cx="7976704" cy="2677656"/>
          </a:xfrm>
          <a:prstGeom prst="rect">
            <a:avLst/>
          </a:prstGeom>
          <a:solidFill>
            <a:srgbClr val="F7CAA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8000"/>
                </a:solidFill>
                <a:latin typeface="Courier New"/>
                <a:ea typeface="Courier New"/>
                <a:cs typeface="Courier New"/>
                <a:sym typeface="Courier New"/>
              </a:rPr>
              <a:t>#Cargamos la imagen de la que queremos reslartar el rojo</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img = cv2.imread(</a:t>
            </a:r>
            <a:r>
              <a:rPr b="0" i="0" lang="es-CO" sz="1200" u="none" cap="none" strike="noStrike">
                <a:solidFill>
                  <a:srgbClr val="A31515"/>
                </a:solidFill>
                <a:latin typeface="Courier New"/>
                <a:ea typeface="Courier New"/>
                <a:cs typeface="Courier New"/>
                <a:sym typeface="Courier New"/>
              </a:rPr>
              <a:t>"/content/drive/My Drive/IA/Computer_Vision/Images/imagen2.jpg"</a:t>
            </a:r>
            <a:r>
              <a:rPr b="0" i="0" lang="es-CO" sz="12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8000"/>
                </a:solidFill>
                <a:latin typeface="Courier New"/>
                <a:ea typeface="Courier New"/>
                <a:cs typeface="Courier New"/>
                <a:sym typeface="Courier New"/>
              </a:rPr>
              <a:t>#convertimos la imagen a </a:t>
            </a:r>
            <a:r>
              <a:rPr lang="es-CO" sz="1200">
                <a:solidFill>
                  <a:srgbClr val="008000"/>
                </a:solidFill>
                <a:latin typeface="Courier New"/>
                <a:ea typeface="Courier New"/>
                <a:cs typeface="Courier New"/>
                <a:sym typeface="Courier New"/>
              </a:rPr>
              <a:t>RGB HSV</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hsv = cv2.cvtColor(img, cv2.COLOR_BGR2HSV)</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lower_red = np.array([</a:t>
            </a:r>
            <a:r>
              <a:rPr b="0" i="0" lang="es-CO" sz="1200" u="none" cap="none" strike="noStrike">
                <a:solidFill>
                  <a:srgbClr val="09885A"/>
                </a:solidFill>
                <a:latin typeface="Courier New"/>
                <a:ea typeface="Courier New"/>
                <a:cs typeface="Courier New"/>
                <a:sym typeface="Courier New"/>
              </a:rPr>
              <a:t>30</a:t>
            </a:r>
            <a:r>
              <a:rPr b="0" i="0" lang="es-CO" sz="1200" u="none" cap="none" strike="noStrike">
                <a:solidFill>
                  <a:srgbClr val="000000"/>
                </a:solidFill>
                <a:latin typeface="Courier New"/>
                <a:ea typeface="Courier New"/>
                <a:cs typeface="Courier New"/>
                <a:sym typeface="Courier New"/>
              </a:rPr>
              <a:t>,</a:t>
            </a:r>
            <a:r>
              <a:rPr b="0" i="0" lang="es-CO" sz="1200" u="none" cap="none" strike="noStrike">
                <a:solidFill>
                  <a:srgbClr val="09885A"/>
                </a:solidFill>
                <a:latin typeface="Courier New"/>
                <a:ea typeface="Courier New"/>
                <a:cs typeface="Courier New"/>
                <a:sym typeface="Courier New"/>
              </a:rPr>
              <a:t>150</a:t>
            </a:r>
            <a:r>
              <a:rPr b="0" i="0" lang="es-CO" sz="1200" u="none" cap="none" strike="noStrike">
                <a:solidFill>
                  <a:srgbClr val="000000"/>
                </a:solidFill>
                <a:latin typeface="Courier New"/>
                <a:ea typeface="Courier New"/>
                <a:cs typeface="Courier New"/>
                <a:sym typeface="Courier New"/>
              </a:rPr>
              <a:t>,</a:t>
            </a:r>
            <a:r>
              <a:rPr b="0" i="0" lang="es-CO" sz="1200" u="none" cap="none" strike="noStrike">
                <a:solidFill>
                  <a:srgbClr val="09885A"/>
                </a:solidFill>
                <a:latin typeface="Courier New"/>
                <a:ea typeface="Courier New"/>
                <a:cs typeface="Courier New"/>
                <a:sym typeface="Courier New"/>
              </a:rPr>
              <a:t>50</a:t>
            </a:r>
            <a:r>
              <a:rPr b="0" i="0" lang="es-CO" sz="1200" u="none" cap="none" strike="noStrike">
                <a:solidFill>
                  <a:srgbClr val="000000"/>
                </a:solidFill>
                <a:latin typeface="Courier New"/>
                <a:ea typeface="Courier New"/>
                <a:cs typeface="Courier New"/>
                <a:sym typeface="Courier New"/>
              </a:rPr>
              <a:t>]) </a:t>
            </a:r>
            <a:r>
              <a:rPr b="0" i="0" lang="es-CO" sz="1200" u="none" cap="none" strike="noStrike">
                <a:solidFill>
                  <a:srgbClr val="008000"/>
                </a:solidFill>
                <a:latin typeface="Courier New"/>
                <a:ea typeface="Courier New"/>
                <a:cs typeface="Courier New"/>
                <a:sym typeface="Courier New"/>
              </a:rPr>
              <a:t># codigo minimo del rojo en del B,G,R</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upper_red = np.array([</a:t>
            </a:r>
            <a:r>
              <a:rPr b="0" i="0" lang="es-CO" sz="1200" u="none" cap="none" strike="noStrike">
                <a:solidFill>
                  <a:srgbClr val="09885A"/>
                </a:solidFill>
                <a:latin typeface="Courier New"/>
                <a:ea typeface="Courier New"/>
                <a:cs typeface="Courier New"/>
                <a:sym typeface="Courier New"/>
              </a:rPr>
              <a:t>255</a:t>
            </a:r>
            <a:r>
              <a:rPr b="0" i="0" lang="es-CO" sz="1200" u="none" cap="none" strike="noStrike">
                <a:solidFill>
                  <a:srgbClr val="000000"/>
                </a:solidFill>
                <a:latin typeface="Courier New"/>
                <a:ea typeface="Courier New"/>
                <a:cs typeface="Courier New"/>
                <a:sym typeface="Courier New"/>
              </a:rPr>
              <a:t>,</a:t>
            </a:r>
            <a:r>
              <a:rPr b="0" i="0" lang="es-CO" sz="1200" u="none" cap="none" strike="noStrike">
                <a:solidFill>
                  <a:srgbClr val="09885A"/>
                </a:solidFill>
                <a:latin typeface="Courier New"/>
                <a:ea typeface="Courier New"/>
                <a:cs typeface="Courier New"/>
                <a:sym typeface="Courier New"/>
              </a:rPr>
              <a:t>255</a:t>
            </a:r>
            <a:r>
              <a:rPr b="0" i="0" lang="es-CO" sz="1200" u="none" cap="none" strike="noStrike">
                <a:solidFill>
                  <a:srgbClr val="000000"/>
                </a:solidFill>
                <a:latin typeface="Courier New"/>
                <a:ea typeface="Courier New"/>
                <a:cs typeface="Courier New"/>
                <a:sym typeface="Courier New"/>
              </a:rPr>
              <a:t>,</a:t>
            </a:r>
            <a:r>
              <a:rPr b="0" i="0" lang="es-CO" sz="1200" u="none" cap="none" strike="noStrike">
                <a:solidFill>
                  <a:srgbClr val="09885A"/>
                </a:solidFill>
                <a:latin typeface="Courier New"/>
                <a:ea typeface="Courier New"/>
                <a:cs typeface="Courier New"/>
                <a:sym typeface="Courier New"/>
              </a:rPr>
              <a:t>180</a:t>
            </a:r>
            <a:r>
              <a:rPr b="0" i="0" lang="es-CO" sz="1200" u="none" cap="none" strike="noStrike">
                <a:solidFill>
                  <a:srgbClr val="000000"/>
                </a:solidFill>
                <a:latin typeface="Courier New"/>
                <a:ea typeface="Courier New"/>
                <a:cs typeface="Courier New"/>
                <a:sym typeface="Courier New"/>
              </a:rPr>
              <a:t>]) </a:t>
            </a:r>
            <a:r>
              <a:rPr b="0" i="0" lang="es-CO" sz="1200" u="none" cap="none" strike="noStrike">
                <a:solidFill>
                  <a:srgbClr val="008000"/>
                </a:solidFill>
                <a:latin typeface="Courier New"/>
                <a:ea typeface="Courier New"/>
                <a:cs typeface="Courier New"/>
                <a:sym typeface="Courier New"/>
              </a:rPr>
              <a:t># codigo maximo del rojo en B,G,R</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8000"/>
                </a:solidFill>
                <a:latin typeface="Courier New"/>
                <a:ea typeface="Courier New"/>
                <a:cs typeface="Courier New"/>
                <a:sym typeface="Courier New"/>
              </a:rPr>
              <a:t>#Creamos una mascara de la imagen donde resaltaremos el color rojo</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mask_red = cv2.inRange(hsv, lower_red, upper_red)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8000"/>
                </a:solidFill>
                <a:latin typeface="Courier New"/>
                <a:ea typeface="Courier New"/>
                <a:cs typeface="Courier New"/>
                <a:sym typeface="Courier New"/>
              </a:rPr>
              <a:t>#aplicamos la mascara en la imagen</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img_result = cv2.bitwise_and(img,img, mask = mask_red)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8000"/>
                </a:solidFill>
                <a:latin typeface="Courier New"/>
                <a:ea typeface="Courier New"/>
                <a:cs typeface="Courier New"/>
                <a:sym typeface="Courier New"/>
              </a:rPr>
              <a:t>#visualizamos la imagen</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cv2_imshow(img)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cv2_imshow(mask_red)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cv2_imshow(img_result)</a:t>
            </a:r>
            <a:endParaRPr b="0" i="0" sz="1400" u="none" cap="none" strike="noStrike">
              <a:solidFill>
                <a:srgbClr val="000000"/>
              </a:solidFill>
              <a:latin typeface="Arial"/>
              <a:ea typeface="Arial"/>
              <a:cs typeface="Arial"/>
              <a:sym typeface="Arial"/>
            </a:endParaRPr>
          </a:p>
        </p:txBody>
      </p:sp>
      <p:sp>
        <p:nvSpPr>
          <p:cNvPr id="222" name="Google Shape;222;p17"/>
          <p:cNvSpPr/>
          <p:nvPr/>
        </p:nvSpPr>
        <p:spPr>
          <a:xfrm>
            <a:off x="8467810" y="670303"/>
            <a:ext cx="3396343" cy="465546"/>
          </a:xfrm>
          <a:custGeom>
            <a:rect b="b" l="l" r="r" t="t"/>
            <a:pathLst>
              <a:path extrusionOk="0" h="465546" w="3396343">
                <a:moveTo>
                  <a:pt x="0" y="0"/>
                </a:moveTo>
                <a:lnTo>
                  <a:pt x="2891246" y="0"/>
                </a:lnTo>
                <a:lnTo>
                  <a:pt x="3396343" y="452846"/>
                </a:lnTo>
                <a:lnTo>
                  <a:pt x="450850" y="465546"/>
                </a:lnTo>
                <a:lnTo>
                  <a:pt x="0" y="0"/>
                </a:lnTo>
                <a:close/>
              </a:path>
            </a:pathLst>
          </a:custGeom>
          <a:solidFill>
            <a:srgbClr val="E9B3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s-CO" sz="2800" u="none" cap="none" strike="noStrike">
                <a:solidFill>
                  <a:schemeClr val="dk1"/>
                </a:solidFill>
                <a:latin typeface="Calibri"/>
                <a:ea typeface="Calibri"/>
                <a:cs typeface="Calibri"/>
                <a:sym typeface="Calibri"/>
              </a:rPr>
              <a:t>Filtros</a:t>
            </a:r>
            <a:endParaRPr b="0" i="0" sz="1400" u="none" cap="none" strike="noStrike">
              <a:solidFill>
                <a:srgbClr val="000000"/>
              </a:solidFill>
              <a:latin typeface="Arial"/>
              <a:ea typeface="Arial"/>
              <a:cs typeface="Arial"/>
              <a:sym typeface="Arial"/>
            </a:endParaRPr>
          </a:p>
        </p:txBody>
      </p:sp>
      <p:pic>
        <p:nvPicPr>
          <p:cNvPr id="223" name="Google Shape;223;p17"/>
          <p:cNvPicPr preferRelativeResize="0"/>
          <p:nvPr/>
        </p:nvPicPr>
        <p:blipFill rotWithShape="1">
          <a:blip r:embed="rId4">
            <a:alphaModFix/>
          </a:blip>
          <a:srcRect b="0" l="0" r="0" t="0"/>
          <a:stretch/>
        </p:blipFill>
        <p:spPr>
          <a:xfrm>
            <a:off x="9870393" y="1673106"/>
            <a:ext cx="2152428" cy="1580957"/>
          </a:xfrm>
          <a:prstGeom prst="rect">
            <a:avLst/>
          </a:prstGeom>
          <a:noFill/>
          <a:ln>
            <a:noFill/>
          </a:ln>
        </p:spPr>
      </p:pic>
      <p:pic>
        <p:nvPicPr>
          <p:cNvPr id="224" name="Google Shape;224;p17"/>
          <p:cNvPicPr preferRelativeResize="0"/>
          <p:nvPr/>
        </p:nvPicPr>
        <p:blipFill rotWithShape="1">
          <a:blip r:embed="rId5">
            <a:alphaModFix/>
          </a:blip>
          <a:srcRect b="0" l="0" r="0" t="0"/>
          <a:stretch/>
        </p:blipFill>
        <p:spPr>
          <a:xfrm>
            <a:off x="9870392" y="3418755"/>
            <a:ext cx="2152428" cy="1580957"/>
          </a:xfrm>
          <a:prstGeom prst="rect">
            <a:avLst/>
          </a:prstGeom>
          <a:noFill/>
          <a:ln>
            <a:noFill/>
          </a:ln>
        </p:spPr>
      </p:pic>
      <p:pic>
        <p:nvPicPr>
          <p:cNvPr id="225" name="Google Shape;225;p17"/>
          <p:cNvPicPr preferRelativeResize="0"/>
          <p:nvPr/>
        </p:nvPicPr>
        <p:blipFill rotWithShape="1">
          <a:blip r:embed="rId6">
            <a:alphaModFix/>
          </a:blip>
          <a:srcRect b="0" l="0" r="0" t="0"/>
          <a:stretch/>
        </p:blipFill>
        <p:spPr>
          <a:xfrm>
            <a:off x="9938758" y="5184894"/>
            <a:ext cx="2152428" cy="1580957"/>
          </a:xfrm>
          <a:prstGeom prst="rect">
            <a:avLst/>
          </a:prstGeom>
          <a:noFill/>
          <a:ln>
            <a:noFill/>
          </a:ln>
        </p:spPr>
      </p:pic>
      <p:cxnSp>
        <p:nvCxnSpPr>
          <p:cNvPr id="226" name="Google Shape;226;p17"/>
          <p:cNvCxnSpPr/>
          <p:nvPr/>
        </p:nvCxnSpPr>
        <p:spPr>
          <a:xfrm flipH="1" rot="10800000">
            <a:off x="3025211" y="2785930"/>
            <a:ext cx="6614445" cy="1350234"/>
          </a:xfrm>
          <a:prstGeom prst="straightConnector1">
            <a:avLst/>
          </a:prstGeom>
          <a:noFill/>
          <a:ln cap="flat" cmpd="sng" w="9525">
            <a:solidFill>
              <a:schemeClr val="accent1"/>
            </a:solidFill>
            <a:prstDash val="solid"/>
            <a:miter lim="800000"/>
            <a:headEnd len="sm" w="sm" type="none"/>
            <a:tailEnd len="med" w="med" type="triangle"/>
          </a:ln>
        </p:spPr>
      </p:cxnSp>
      <p:cxnSp>
        <p:nvCxnSpPr>
          <p:cNvPr id="227" name="Google Shape;227;p17"/>
          <p:cNvCxnSpPr/>
          <p:nvPr/>
        </p:nvCxnSpPr>
        <p:spPr>
          <a:xfrm flipH="1" rot="10800000">
            <a:off x="3290131" y="4209233"/>
            <a:ext cx="6477712" cy="157668"/>
          </a:xfrm>
          <a:prstGeom prst="straightConnector1">
            <a:avLst/>
          </a:prstGeom>
          <a:noFill/>
          <a:ln cap="flat" cmpd="sng" w="9525">
            <a:solidFill>
              <a:schemeClr val="accent1"/>
            </a:solidFill>
            <a:prstDash val="solid"/>
            <a:miter lim="800000"/>
            <a:headEnd len="sm" w="sm" type="none"/>
            <a:tailEnd len="med" w="med" type="triangle"/>
          </a:ln>
        </p:spPr>
      </p:cxnSp>
      <p:cxnSp>
        <p:nvCxnSpPr>
          <p:cNvPr id="228" name="Google Shape;228;p17"/>
          <p:cNvCxnSpPr/>
          <p:nvPr/>
        </p:nvCxnSpPr>
        <p:spPr>
          <a:xfrm>
            <a:off x="3461047" y="4537817"/>
            <a:ext cx="6306900" cy="1461300"/>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18"/>
          <p:cNvSpPr txBox="1"/>
          <p:nvPr/>
        </p:nvSpPr>
        <p:spPr>
          <a:xfrm>
            <a:off x="1614197" y="475862"/>
            <a:ext cx="684866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Opencv en Google Colaboratory</a:t>
            </a:r>
            <a:endParaRPr b="1" i="0" sz="3200" u="none" cap="none" strike="noStrike">
              <a:solidFill>
                <a:srgbClr val="0D5274"/>
              </a:solidFill>
              <a:latin typeface="Calibri"/>
              <a:ea typeface="Calibri"/>
              <a:cs typeface="Calibri"/>
              <a:sym typeface="Calibri"/>
            </a:endParaRPr>
          </a:p>
        </p:txBody>
      </p:sp>
      <p:sp>
        <p:nvSpPr>
          <p:cNvPr id="234" name="Google Shape;234;p18"/>
          <p:cNvSpPr/>
          <p:nvPr/>
        </p:nvSpPr>
        <p:spPr>
          <a:xfrm>
            <a:off x="8467810" y="670303"/>
            <a:ext cx="3396343" cy="465546"/>
          </a:xfrm>
          <a:custGeom>
            <a:rect b="b" l="l" r="r" t="t"/>
            <a:pathLst>
              <a:path extrusionOk="0" h="465546" w="3396343">
                <a:moveTo>
                  <a:pt x="0" y="0"/>
                </a:moveTo>
                <a:lnTo>
                  <a:pt x="2891246" y="0"/>
                </a:lnTo>
                <a:lnTo>
                  <a:pt x="3396343" y="452846"/>
                </a:lnTo>
                <a:lnTo>
                  <a:pt x="450850" y="465546"/>
                </a:lnTo>
                <a:lnTo>
                  <a:pt x="0" y="0"/>
                </a:lnTo>
                <a:close/>
              </a:path>
            </a:pathLst>
          </a:custGeom>
          <a:solidFill>
            <a:srgbClr val="E9B3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s-CO" sz="2800" u="none" cap="none" strike="noStrike">
                <a:solidFill>
                  <a:schemeClr val="dk1"/>
                </a:solidFill>
                <a:latin typeface="Calibri"/>
                <a:ea typeface="Calibri"/>
                <a:cs typeface="Calibri"/>
                <a:sym typeface="Calibri"/>
              </a:rPr>
              <a:t>Filtros</a:t>
            </a:r>
            <a:endParaRPr b="0" i="0" sz="1400" u="none" cap="none" strike="noStrike">
              <a:solidFill>
                <a:srgbClr val="000000"/>
              </a:solidFill>
              <a:latin typeface="Arial"/>
              <a:ea typeface="Arial"/>
              <a:cs typeface="Arial"/>
              <a:sym typeface="Arial"/>
            </a:endParaRPr>
          </a:p>
        </p:txBody>
      </p:sp>
      <p:sp>
        <p:nvSpPr>
          <p:cNvPr id="235" name="Google Shape;235;p18"/>
          <p:cNvSpPr/>
          <p:nvPr/>
        </p:nvSpPr>
        <p:spPr>
          <a:xfrm>
            <a:off x="1415124" y="1256036"/>
            <a:ext cx="7848517" cy="29238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chemeClr val="dk1"/>
                </a:solidFill>
                <a:latin typeface="Arial"/>
                <a:ea typeface="Arial"/>
                <a:cs typeface="Arial"/>
                <a:sym typeface="Arial"/>
              </a:rPr>
              <a:t>Gradiente de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chemeClr val="dk1"/>
                </a:solidFill>
                <a:latin typeface="Arial"/>
                <a:ea typeface="Arial"/>
                <a:cs typeface="Arial"/>
                <a:sym typeface="Arial"/>
              </a:rPr>
              <a:t>El gradiente de una imagen mide cómo esta cambia en términos de color o intensidad.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chemeClr val="dk1"/>
                </a:solidFill>
                <a:latin typeface="Arial"/>
                <a:ea typeface="Arial"/>
                <a:cs typeface="Arial"/>
                <a:sym typeface="Arial"/>
              </a:rPr>
              <a:t>La magnitud del gradiente nos indica la rapidez con la que la imagen está cambiando, mientras que la dirección del gradiente nos indica la dirección en la que la imagen está cambiando más rápidamente.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chemeClr val="dk1"/>
                </a:solidFill>
                <a:latin typeface="Arial"/>
                <a:ea typeface="Arial"/>
                <a:cs typeface="Arial"/>
                <a:sym typeface="Arial"/>
              </a:rPr>
              <a:t>Matemáticamente, el gradiente se define por la derivadas parciales de una función dada (intensidad en el caso imágenes) a lo largo de las direcciones X e 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es-CO" sz="1800" u="none" cap="none" strike="noStrike">
                <a:solidFill>
                  <a:schemeClr val="dk1"/>
                </a:solidFill>
                <a:latin typeface="Arial"/>
                <a:ea typeface="Arial"/>
                <a:cs typeface="Arial"/>
                <a:sym typeface="Arial"/>
              </a:rPr>
              <a:t>Derivadas Laplacianas</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es-CO" sz="1800" u="none" cap="none" strike="noStrike">
                <a:solidFill>
                  <a:schemeClr val="dk1"/>
                </a:solidFill>
                <a:latin typeface="Arial"/>
                <a:ea typeface="Arial"/>
                <a:cs typeface="Arial"/>
                <a:sym typeface="Arial"/>
              </a:rPr>
              <a:t>Derivadas Sobel y Scharr</a:t>
            </a:r>
            <a:endParaRPr b="0" i="0" sz="1200" u="none" cap="none" strike="noStrike">
              <a:solidFill>
                <a:srgbClr val="000000"/>
              </a:solidFill>
              <a:latin typeface="Arial"/>
              <a:ea typeface="Arial"/>
              <a:cs typeface="Arial"/>
              <a:sym typeface="Arial"/>
            </a:endParaRPr>
          </a:p>
        </p:txBody>
      </p:sp>
      <p:sp>
        <p:nvSpPr>
          <p:cNvPr id="236" name="Google Shape;236;p18"/>
          <p:cNvSpPr/>
          <p:nvPr/>
        </p:nvSpPr>
        <p:spPr>
          <a:xfrm>
            <a:off x="1415124" y="4494309"/>
            <a:ext cx="7848517" cy="1754326"/>
          </a:xfrm>
          <a:prstGeom prst="rect">
            <a:avLst/>
          </a:prstGeom>
          <a:solidFill>
            <a:srgbClr val="F7CAA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8000"/>
                </a:solidFill>
                <a:latin typeface="Courier New"/>
                <a:ea typeface="Courier New"/>
                <a:cs typeface="Courier New"/>
                <a:sym typeface="Courier New"/>
              </a:rPr>
              <a:t># cargamos la imagen y la pasamos de una a gris</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img = cv2.imread(</a:t>
            </a:r>
            <a:r>
              <a:rPr b="0" i="0" lang="es-CO" sz="1200" u="none" cap="none" strike="noStrike">
                <a:solidFill>
                  <a:srgbClr val="A31515"/>
                </a:solidFill>
                <a:latin typeface="Courier New"/>
                <a:ea typeface="Courier New"/>
                <a:cs typeface="Courier New"/>
                <a:sym typeface="Courier New"/>
              </a:rPr>
              <a:t>"/content/drive/My Drive/IA/Computer_Vision/Images/cebra.jpg"</a:t>
            </a:r>
            <a:r>
              <a:rPr b="0" i="0" lang="es-CO" sz="1200" u="none" cap="none" strike="noStrike">
                <a:solidFill>
                  <a:srgbClr val="000000"/>
                </a:solidFill>
                <a:latin typeface="Courier New"/>
                <a:ea typeface="Courier New"/>
                <a:cs typeface="Courier New"/>
                <a:sym typeface="Courier New"/>
              </a:rPr>
              <a:t>,</a:t>
            </a:r>
            <a:r>
              <a:rPr b="0" i="0" lang="es-CO" sz="1200" u="none" cap="none" strike="noStrike">
                <a:solidFill>
                  <a:srgbClr val="09885A"/>
                </a:solidFill>
                <a:latin typeface="Courier New"/>
                <a:ea typeface="Courier New"/>
                <a:cs typeface="Courier New"/>
                <a:sym typeface="Courier New"/>
              </a:rPr>
              <a:t>0</a:t>
            </a:r>
            <a:r>
              <a:rPr b="0" i="0" lang="es-CO" sz="12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8000"/>
                </a:solidFill>
                <a:latin typeface="Courier New"/>
                <a:ea typeface="Courier New"/>
                <a:cs typeface="Courier New"/>
                <a:sym typeface="Courier New"/>
              </a:rPr>
              <a:t>#cambiar CV_64F  por CV_8U, si quiere verlo en negro/blanco</a:t>
            </a:r>
            <a:endParaRPr b="0" i="0" sz="12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laplacian = cv2.Laplacian(img,cv2.CV_64F)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sobelx = cv2.Sobel(img,cv2.CV_64F,</a:t>
            </a:r>
            <a:r>
              <a:rPr b="0" i="0" lang="es-CO" sz="1200" u="none" cap="none" strike="noStrike">
                <a:solidFill>
                  <a:srgbClr val="09885A"/>
                </a:solidFill>
                <a:latin typeface="Courier New"/>
                <a:ea typeface="Courier New"/>
                <a:cs typeface="Courier New"/>
                <a:sym typeface="Courier New"/>
              </a:rPr>
              <a:t>1</a:t>
            </a:r>
            <a:r>
              <a:rPr b="0" i="0" lang="es-CO" sz="1200" u="none" cap="none" strike="noStrike">
                <a:solidFill>
                  <a:srgbClr val="000000"/>
                </a:solidFill>
                <a:latin typeface="Courier New"/>
                <a:ea typeface="Courier New"/>
                <a:cs typeface="Courier New"/>
                <a:sym typeface="Courier New"/>
              </a:rPr>
              <a:t>,</a:t>
            </a:r>
            <a:r>
              <a:rPr b="0" i="0" lang="es-CO" sz="1200" u="none" cap="none" strike="noStrike">
                <a:solidFill>
                  <a:srgbClr val="09885A"/>
                </a:solidFill>
                <a:latin typeface="Courier New"/>
                <a:ea typeface="Courier New"/>
                <a:cs typeface="Courier New"/>
                <a:sym typeface="Courier New"/>
              </a:rPr>
              <a:t>0</a:t>
            </a:r>
            <a:r>
              <a:rPr b="0" i="0" lang="es-CO" sz="1200" u="none" cap="none" strike="noStrike">
                <a:solidFill>
                  <a:srgbClr val="000000"/>
                </a:solidFill>
                <a:latin typeface="Courier New"/>
                <a:ea typeface="Courier New"/>
                <a:cs typeface="Courier New"/>
                <a:sym typeface="Courier New"/>
              </a:rPr>
              <a:t>,ksize=</a:t>
            </a:r>
            <a:r>
              <a:rPr b="0" i="0" lang="es-CO" sz="1200" u="none" cap="none" strike="noStrike">
                <a:solidFill>
                  <a:srgbClr val="09885A"/>
                </a:solidFill>
                <a:latin typeface="Courier New"/>
                <a:ea typeface="Courier New"/>
                <a:cs typeface="Courier New"/>
                <a:sym typeface="Courier New"/>
              </a:rPr>
              <a:t>3</a:t>
            </a:r>
            <a:r>
              <a:rPr b="0" i="0" lang="es-CO" sz="12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sobely = cv2.Sobel(img,cv2.CV_64F,</a:t>
            </a:r>
            <a:r>
              <a:rPr b="0" i="0" lang="es-CO" sz="1200" u="none" cap="none" strike="noStrike">
                <a:solidFill>
                  <a:srgbClr val="09885A"/>
                </a:solidFill>
                <a:latin typeface="Courier New"/>
                <a:ea typeface="Courier New"/>
                <a:cs typeface="Courier New"/>
                <a:sym typeface="Courier New"/>
              </a:rPr>
              <a:t>0</a:t>
            </a:r>
            <a:r>
              <a:rPr b="0" i="0" lang="es-CO" sz="1200" u="none" cap="none" strike="noStrike">
                <a:solidFill>
                  <a:srgbClr val="000000"/>
                </a:solidFill>
                <a:latin typeface="Courier New"/>
                <a:ea typeface="Courier New"/>
                <a:cs typeface="Courier New"/>
                <a:sym typeface="Courier New"/>
              </a:rPr>
              <a:t>,</a:t>
            </a:r>
            <a:r>
              <a:rPr b="0" i="0" lang="es-CO" sz="1200" u="none" cap="none" strike="noStrike">
                <a:solidFill>
                  <a:srgbClr val="09885A"/>
                </a:solidFill>
                <a:latin typeface="Courier New"/>
                <a:ea typeface="Courier New"/>
                <a:cs typeface="Courier New"/>
                <a:sym typeface="Courier New"/>
              </a:rPr>
              <a:t>1</a:t>
            </a:r>
            <a:r>
              <a:rPr b="0" i="0" lang="es-CO" sz="1200" u="none" cap="none" strike="noStrike">
                <a:solidFill>
                  <a:srgbClr val="000000"/>
                </a:solidFill>
                <a:latin typeface="Courier New"/>
                <a:ea typeface="Courier New"/>
                <a:cs typeface="Courier New"/>
                <a:sym typeface="Courier New"/>
              </a:rPr>
              <a:t>,ksize=</a:t>
            </a:r>
            <a:r>
              <a:rPr b="0" i="0" lang="es-CO" sz="1200" u="none" cap="none" strike="noStrike">
                <a:solidFill>
                  <a:srgbClr val="09885A"/>
                </a:solidFill>
                <a:latin typeface="Courier New"/>
                <a:ea typeface="Courier New"/>
                <a:cs typeface="Courier New"/>
                <a:sym typeface="Courier New"/>
              </a:rPr>
              <a:t>3</a:t>
            </a:r>
            <a:r>
              <a:rPr b="0" i="0" lang="es-CO" sz="12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cv2_imshow(img)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cv2_imshow(sobelx)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cv2_imshow(sobely)</a:t>
            </a:r>
            <a:endParaRPr b="0" i="0" sz="1400" u="none" cap="none" strike="noStrike">
              <a:solidFill>
                <a:srgbClr val="000000"/>
              </a:solidFill>
              <a:latin typeface="Arial"/>
              <a:ea typeface="Arial"/>
              <a:cs typeface="Arial"/>
              <a:sym typeface="Arial"/>
            </a:endParaRPr>
          </a:p>
        </p:txBody>
      </p:sp>
      <p:pic>
        <p:nvPicPr>
          <p:cNvPr id="237" name="Google Shape;237;p18"/>
          <p:cNvPicPr preferRelativeResize="0"/>
          <p:nvPr/>
        </p:nvPicPr>
        <p:blipFill rotWithShape="1">
          <a:blip r:embed="rId4">
            <a:alphaModFix/>
          </a:blip>
          <a:srcRect b="0" l="0" r="0" t="0"/>
          <a:stretch/>
        </p:blipFill>
        <p:spPr>
          <a:xfrm>
            <a:off x="9622564" y="2085600"/>
            <a:ext cx="2168139" cy="1264748"/>
          </a:xfrm>
          <a:prstGeom prst="rect">
            <a:avLst/>
          </a:prstGeom>
          <a:noFill/>
          <a:ln>
            <a:noFill/>
          </a:ln>
        </p:spPr>
      </p:pic>
      <p:pic>
        <p:nvPicPr>
          <p:cNvPr id="238" name="Google Shape;238;p18"/>
          <p:cNvPicPr preferRelativeResize="0"/>
          <p:nvPr/>
        </p:nvPicPr>
        <p:blipFill rotWithShape="1">
          <a:blip r:embed="rId5">
            <a:alphaModFix/>
          </a:blip>
          <a:srcRect b="0" l="0" r="0" t="0"/>
          <a:stretch/>
        </p:blipFill>
        <p:spPr>
          <a:xfrm>
            <a:off x="9622563" y="3649481"/>
            <a:ext cx="2168139" cy="1264748"/>
          </a:xfrm>
          <a:prstGeom prst="rect">
            <a:avLst/>
          </a:prstGeom>
          <a:noFill/>
          <a:ln>
            <a:noFill/>
          </a:ln>
        </p:spPr>
      </p:pic>
      <p:pic>
        <p:nvPicPr>
          <p:cNvPr id="239" name="Google Shape;239;p18"/>
          <p:cNvPicPr preferRelativeResize="0"/>
          <p:nvPr/>
        </p:nvPicPr>
        <p:blipFill rotWithShape="1">
          <a:blip r:embed="rId6">
            <a:alphaModFix/>
          </a:blip>
          <a:srcRect b="0" l="0" r="0" t="0"/>
          <a:stretch/>
        </p:blipFill>
        <p:spPr>
          <a:xfrm>
            <a:off x="9622563" y="5342869"/>
            <a:ext cx="2168140" cy="1264748"/>
          </a:xfrm>
          <a:prstGeom prst="rect">
            <a:avLst/>
          </a:prstGeom>
          <a:noFill/>
          <a:ln>
            <a:noFill/>
          </a:ln>
        </p:spPr>
      </p:pic>
      <p:cxnSp>
        <p:nvCxnSpPr>
          <p:cNvPr id="240" name="Google Shape;240;p18"/>
          <p:cNvCxnSpPr>
            <a:endCxn id="237" idx="1"/>
          </p:cNvCxnSpPr>
          <p:nvPr/>
        </p:nvCxnSpPr>
        <p:spPr>
          <a:xfrm flipH="1" rot="10800000">
            <a:off x="2897164" y="2717974"/>
            <a:ext cx="6725400" cy="2990700"/>
          </a:xfrm>
          <a:prstGeom prst="straightConnector1">
            <a:avLst/>
          </a:prstGeom>
          <a:noFill/>
          <a:ln cap="flat" cmpd="sng" w="9525">
            <a:solidFill>
              <a:schemeClr val="accent1"/>
            </a:solidFill>
            <a:prstDash val="solid"/>
            <a:miter lim="800000"/>
            <a:headEnd len="sm" w="sm" type="none"/>
            <a:tailEnd len="med" w="med" type="triangle"/>
          </a:ln>
        </p:spPr>
      </p:cxnSp>
      <p:cxnSp>
        <p:nvCxnSpPr>
          <p:cNvPr id="241" name="Google Shape;241;p18"/>
          <p:cNvCxnSpPr/>
          <p:nvPr/>
        </p:nvCxnSpPr>
        <p:spPr>
          <a:xfrm flipH="1" rot="10800000">
            <a:off x="3127761" y="4375312"/>
            <a:ext cx="6409346" cy="1529832"/>
          </a:xfrm>
          <a:prstGeom prst="straightConnector1">
            <a:avLst/>
          </a:prstGeom>
          <a:noFill/>
          <a:ln cap="flat" cmpd="sng" w="9525">
            <a:solidFill>
              <a:schemeClr val="accent1"/>
            </a:solidFill>
            <a:prstDash val="solid"/>
            <a:miter lim="800000"/>
            <a:headEnd len="sm" w="sm" type="none"/>
            <a:tailEnd len="med" w="med" type="triangle"/>
          </a:ln>
        </p:spPr>
      </p:cxnSp>
      <p:cxnSp>
        <p:nvCxnSpPr>
          <p:cNvPr id="242" name="Google Shape;242;p18"/>
          <p:cNvCxnSpPr>
            <a:endCxn id="239" idx="1"/>
          </p:cNvCxnSpPr>
          <p:nvPr/>
        </p:nvCxnSpPr>
        <p:spPr>
          <a:xfrm flipH="1" rot="10800000">
            <a:off x="3119163" y="5975243"/>
            <a:ext cx="6503400" cy="117900"/>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6" name="Shape 246"/>
        <p:cNvGrpSpPr/>
        <p:nvPr/>
      </p:nvGrpSpPr>
      <p:grpSpPr>
        <a:xfrm>
          <a:off x="0" y="0"/>
          <a:ext cx="0" cy="0"/>
          <a:chOff x="0" y="0"/>
          <a:chExt cx="0" cy="0"/>
        </a:xfrm>
      </p:grpSpPr>
      <p:sp>
        <p:nvSpPr>
          <p:cNvPr id="247" name="Google Shape;247;p19"/>
          <p:cNvSpPr txBox="1"/>
          <p:nvPr/>
        </p:nvSpPr>
        <p:spPr>
          <a:xfrm>
            <a:off x="1614197" y="475862"/>
            <a:ext cx="684866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Opencv en Google Colaboratory</a:t>
            </a:r>
            <a:endParaRPr b="1" i="0" sz="3200" u="none" cap="none" strike="noStrike">
              <a:solidFill>
                <a:srgbClr val="0D5274"/>
              </a:solidFill>
              <a:latin typeface="Calibri"/>
              <a:ea typeface="Calibri"/>
              <a:cs typeface="Calibri"/>
              <a:sym typeface="Calibri"/>
            </a:endParaRPr>
          </a:p>
        </p:txBody>
      </p:sp>
      <p:sp>
        <p:nvSpPr>
          <p:cNvPr id="248" name="Google Shape;248;p19"/>
          <p:cNvSpPr/>
          <p:nvPr/>
        </p:nvSpPr>
        <p:spPr>
          <a:xfrm>
            <a:off x="8467810" y="670303"/>
            <a:ext cx="3396343" cy="465546"/>
          </a:xfrm>
          <a:custGeom>
            <a:rect b="b" l="l" r="r" t="t"/>
            <a:pathLst>
              <a:path extrusionOk="0" h="465546" w="3396343">
                <a:moveTo>
                  <a:pt x="0" y="0"/>
                </a:moveTo>
                <a:lnTo>
                  <a:pt x="2891246" y="0"/>
                </a:lnTo>
                <a:lnTo>
                  <a:pt x="3396343" y="452846"/>
                </a:lnTo>
                <a:lnTo>
                  <a:pt x="450850" y="465546"/>
                </a:lnTo>
                <a:lnTo>
                  <a:pt x="0" y="0"/>
                </a:lnTo>
                <a:close/>
              </a:path>
            </a:pathLst>
          </a:custGeom>
          <a:solidFill>
            <a:srgbClr val="E9B3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s-CO" sz="2800" u="none" cap="none" strike="noStrike">
                <a:solidFill>
                  <a:schemeClr val="dk1"/>
                </a:solidFill>
                <a:latin typeface="Calibri"/>
                <a:ea typeface="Calibri"/>
                <a:cs typeface="Calibri"/>
                <a:sym typeface="Calibri"/>
              </a:rPr>
              <a:t>Filtros</a:t>
            </a:r>
            <a:endParaRPr b="0" i="0" sz="1400" u="none" cap="none" strike="noStrike">
              <a:solidFill>
                <a:srgbClr val="000000"/>
              </a:solidFill>
              <a:latin typeface="Arial"/>
              <a:ea typeface="Arial"/>
              <a:cs typeface="Arial"/>
              <a:sym typeface="Arial"/>
            </a:endParaRPr>
          </a:p>
        </p:txBody>
      </p:sp>
      <p:sp>
        <p:nvSpPr>
          <p:cNvPr id="249" name="Google Shape;249;p19"/>
          <p:cNvSpPr/>
          <p:nvPr/>
        </p:nvSpPr>
        <p:spPr>
          <a:xfrm>
            <a:off x="1227117" y="1135849"/>
            <a:ext cx="7737421" cy="249299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chemeClr val="dk1"/>
                </a:solidFill>
                <a:latin typeface="Arial"/>
                <a:ea typeface="Arial"/>
                <a:cs typeface="Arial"/>
                <a:sym typeface="Arial"/>
              </a:rPr>
              <a:t>Gradiente de Imágenes mejorado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al utilizar </a:t>
            </a:r>
            <a:r>
              <a:rPr b="1" i="0" lang="es-CO" sz="1800" u="none" cap="none" strike="noStrike">
                <a:solidFill>
                  <a:schemeClr val="dk1"/>
                </a:solidFill>
                <a:latin typeface="Arial"/>
                <a:ea typeface="Arial"/>
                <a:cs typeface="Arial"/>
                <a:sym typeface="Arial"/>
              </a:rPr>
              <a:t>cv2.CV_8U </a:t>
            </a:r>
            <a:r>
              <a:rPr b="0" i="0" lang="es-CO" sz="1800" u="none" cap="none" strike="noStrike">
                <a:solidFill>
                  <a:schemeClr val="dk1"/>
                </a:solidFill>
                <a:latin typeface="Arial"/>
                <a:ea typeface="Arial"/>
                <a:cs typeface="Arial"/>
                <a:sym typeface="Arial"/>
              </a:rPr>
              <a:t>todas las transiciones negativas se hacen cero y por lo tanto no son detectadas por los filtros y se pierden los bordes.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Para evitar este problema y detectar ambos bordes, manteniendo la salida final en blanco y negro, la mejor opción es mantener el tipo de datos de salida en algunas formas superiores, como </a:t>
            </a:r>
            <a:r>
              <a:rPr b="1" i="0" lang="es-CO" sz="1800" u="none" cap="none" strike="noStrike">
                <a:solidFill>
                  <a:schemeClr val="dk1"/>
                </a:solidFill>
                <a:latin typeface="Arial"/>
                <a:ea typeface="Arial"/>
                <a:cs typeface="Arial"/>
                <a:sym typeface="Arial"/>
              </a:rPr>
              <a:t>cv2.CV_16S, cv2.CV_64F </a:t>
            </a:r>
            <a:r>
              <a:rPr b="0" i="0" lang="es-CO" sz="1800" u="none" cap="none" strike="noStrike">
                <a:solidFill>
                  <a:schemeClr val="dk1"/>
                </a:solidFill>
                <a:latin typeface="Arial"/>
                <a:ea typeface="Arial"/>
                <a:cs typeface="Arial"/>
                <a:sym typeface="Arial"/>
              </a:rPr>
              <a:t>etc; tomar su valor absoluto y luego convertirlo de nuevo </a:t>
            </a:r>
            <a:r>
              <a:rPr b="1" i="0" lang="es-CO" sz="1800" u="none" cap="none" strike="noStrike">
                <a:solidFill>
                  <a:schemeClr val="dk1"/>
                </a:solidFill>
                <a:latin typeface="Arial"/>
                <a:ea typeface="Arial"/>
                <a:cs typeface="Arial"/>
                <a:sym typeface="Arial"/>
              </a:rPr>
              <a:t>a cv2.CV_8U</a:t>
            </a:r>
            <a:r>
              <a:rPr b="0" i="0" lang="es-CO" sz="1800" u="none" cap="none" strike="noStrike">
                <a:solidFill>
                  <a:schemeClr val="dk1"/>
                </a:solidFill>
                <a:latin typeface="Arial"/>
                <a:ea typeface="Arial"/>
                <a:cs typeface="Arial"/>
                <a:sym typeface="Arial"/>
              </a:rPr>
              <a:t>.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50" name="Google Shape;250;p19"/>
          <p:cNvSpPr/>
          <p:nvPr/>
        </p:nvSpPr>
        <p:spPr>
          <a:xfrm>
            <a:off x="1331259" y="3776772"/>
            <a:ext cx="7385400" cy="1446600"/>
          </a:xfrm>
          <a:prstGeom prst="rect">
            <a:avLst/>
          </a:prstGeom>
          <a:solidFill>
            <a:srgbClr val="F7CA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b="0" i="0" lang="es-CO" sz="1100" u="none" cap="none" strike="noStrike">
                <a:solidFill>
                  <a:srgbClr val="000000"/>
                </a:solidFill>
                <a:latin typeface="Courier New"/>
                <a:ea typeface="Courier New"/>
                <a:cs typeface="Courier New"/>
                <a:sym typeface="Courier New"/>
              </a:rPr>
              <a:t>sobelx8u=cv2.Sobel(img,cv2.CV_8U,</a:t>
            </a:r>
            <a:r>
              <a:rPr b="0" i="0" lang="es-CO" sz="1100" u="none" cap="none" strike="noStrike">
                <a:solidFill>
                  <a:srgbClr val="09885A"/>
                </a:solidFill>
                <a:latin typeface="Courier New"/>
                <a:ea typeface="Courier New"/>
                <a:cs typeface="Courier New"/>
                <a:sym typeface="Courier New"/>
              </a:rPr>
              <a:t>1</a:t>
            </a:r>
            <a:r>
              <a:rPr b="0" i="0" lang="es-CO" sz="1100" u="none" cap="none" strike="noStrike">
                <a:solidFill>
                  <a:srgbClr val="000000"/>
                </a:solidFill>
                <a:latin typeface="Courier New"/>
                <a:ea typeface="Courier New"/>
                <a:cs typeface="Courier New"/>
                <a:sym typeface="Courier New"/>
              </a:rPr>
              <a:t>,</a:t>
            </a:r>
            <a:r>
              <a:rPr b="0" i="0" lang="es-CO" sz="1100" u="none" cap="none" strike="noStrike">
                <a:solidFill>
                  <a:srgbClr val="09885A"/>
                </a:solidFill>
                <a:latin typeface="Courier New"/>
                <a:ea typeface="Courier New"/>
                <a:cs typeface="Courier New"/>
                <a:sym typeface="Courier New"/>
              </a:rPr>
              <a:t>0</a:t>
            </a:r>
            <a:r>
              <a:rPr b="0" i="0" lang="es-CO" sz="1100" u="none" cap="none" strike="noStrike">
                <a:solidFill>
                  <a:srgbClr val="000000"/>
                </a:solidFill>
                <a:latin typeface="Courier New"/>
                <a:ea typeface="Courier New"/>
                <a:cs typeface="Courier New"/>
                <a:sym typeface="Courier New"/>
              </a:rPr>
              <a:t>,ksize=</a:t>
            </a:r>
            <a:r>
              <a:rPr b="0" i="0" lang="es-CO" sz="1100" u="none" cap="none" strike="noStrike">
                <a:solidFill>
                  <a:srgbClr val="09885A"/>
                </a:solidFill>
                <a:latin typeface="Courier New"/>
                <a:ea typeface="Courier New"/>
                <a:cs typeface="Courier New"/>
                <a:sym typeface="Courier New"/>
              </a:rPr>
              <a:t>3</a:t>
            </a:r>
            <a:r>
              <a:rPr b="0" i="0" lang="es-CO" sz="11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CO" sz="1100" u="none" cap="none" strike="noStrike">
                <a:solidFill>
                  <a:srgbClr val="008000"/>
                </a:solidFill>
                <a:latin typeface="Courier New"/>
                <a:ea typeface="Courier New"/>
                <a:cs typeface="Courier New"/>
                <a:sym typeface="Courier New"/>
              </a:rPr>
              <a:t>#Utilizando cv2.CV_64F. Luego toma el valor absoluto y hace la conversión a cv2.CV_8U</a:t>
            </a:r>
            <a:endParaRPr b="0" i="0" sz="1100" u="none" cap="none" strike="noStrike">
              <a:solidFill>
                <a:srgbClr val="000000"/>
              </a:solidFill>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100"/>
              <a:buFont typeface="Arial"/>
              <a:buNone/>
            </a:pPr>
            <a:r>
              <a:rPr b="0" i="0" lang="es-CO" sz="1100" u="none" cap="none" strike="noStrike">
                <a:solidFill>
                  <a:srgbClr val="000000"/>
                </a:solidFill>
                <a:latin typeface="Courier New"/>
                <a:ea typeface="Courier New"/>
                <a:cs typeface="Courier New"/>
                <a:sym typeface="Courier New"/>
              </a:rPr>
              <a:t>sobelx64f=cv2.Sobel(img,cv2.CV_64F,</a:t>
            </a:r>
            <a:r>
              <a:rPr b="0" i="0" lang="es-CO" sz="1100" u="none" cap="none" strike="noStrike">
                <a:solidFill>
                  <a:srgbClr val="09885A"/>
                </a:solidFill>
                <a:latin typeface="Courier New"/>
                <a:ea typeface="Courier New"/>
                <a:cs typeface="Courier New"/>
                <a:sym typeface="Courier New"/>
              </a:rPr>
              <a:t>1</a:t>
            </a:r>
            <a:r>
              <a:rPr b="0" i="0" lang="es-CO" sz="1100" u="none" cap="none" strike="noStrike">
                <a:solidFill>
                  <a:srgbClr val="000000"/>
                </a:solidFill>
                <a:latin typeface="Courier New"/>
                <a:ea typeface="Courier New"/>
                <a:cs typeface="Courier New"/>
                <a:sym typeface="Courier New"/>
              </a:rPr>
              <a:t>,</a:t>
            </a:r>
            <a:r>
              <a:rPr b="0" i="0" lang="es-CO" sz="1100" u="none" cap="none" strike="noStrike">
                <a:solidFill>
                  <a:srgbClr val="09885A"/>
                </a:solidFill>
                <a:latin typeface="Courier New"/>
                <a:ea typeface="Courier New"/>
                <a:cs typeface="Courier New"/>
                <a:sym typeface="Courier New"/>
              </a:rPr>
              <a:t>0</a:t>
            </a:r>
            <a:r>
              <a:rPr b="0" i="0" lang="es-CO" sz="1100" u="none" cap="none" strike="noStrike">
                <a:solidFill>
                  <a:srgbClr val="000000"/>
                </a:solidFill>
                <a:latin typeface="Courier New"/>
                <a:ea typeface="Courier New"/>
                <a:cs typeface="Courier New"/>
                <a:sym typeface="Courier New"/>
              </a:rPr>
              <a:t>,ksize=</a:t>
            </a:r>
            <a:r>
              <a:rPr b="0" i="0" lang="es-CO" sz="1100" u="none" cap="none" strike="noStrike">
                <a:solidFill>
                  <a:srgbClr val="09885A"/>
                </a:solidFill>
                <a:latin typeface="Courier New"/>
                <a:ea typeface="Courier New"/>
                <a:cs typeface="Courier New"/>
                <a:sym typeface="Courier New"/>
              </a:rPr>
              <a:t>3</a:t>
            </a:r>
            <a:r>
              <a:rPr b="0" i="0" lang="es-CO" sz="1100" u="none" cap="none" strike="noStrike">
                <a:solidFill>
                  <a:srgbClr val="000000"/>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CO" sz="1100" u="none" cap="none" strike="noStrike">
                <a:solidFill>
                  <a:srgbClr val="000000"/>
                </a:solidFill>
                <a:latin typeface="Courier New"/>
                <a:ea typeface="Courier New"/>
                <a:cs typeface="Courier New"/>
                <a:sym typeface="Courier New"/>
              </a:rPr>
              <a:t>abs_sobel64f=np.absolute(sobelx64f)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CO" sz="1100" u="none" cap="none" strike="noStrike">
                <a:solidFill>
                  <a:srgbClr val="000000"/>
                </a:solidFill>
                <a:latin typeface="Courier New"/>
                <a:ea typeface="Courier New"/>
                <a:cs typeface="Courier New"/>
                <a:sym typeface="Courier New"/>
              </a:rPr>
              <a:t>sobel_8u=np.uint8(abs_sobel64f)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CO" sz="1100" u="none" cap="none" strike="noStrike">
                <a:solidFill>
                  <a:srgbClr val="000000"/>
                </a:solidFill>
                <a:latin typeface="Courier New"/>
                <a:ea typeface="Courier New"/>
                <a:cs typeface="Courier New"/>
                <a:sym typeface="Courier New"/>
              </a:rPr>
              <a:t>plt.imshow(sobel_8u)</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CO" sz="1100" u="none" cap="none" strike="noStrike">
                <a:solidFill>
                  <a:srgbClr val="000000"/>
                </a:solidFill>
                <a:latin typeface="Courier New"/>
                <a:ea typeface="Courier New"/>
                <a:cs typeface="Courier New"/>
                <a:sym typeface="Courier New"/>
              </a:rPr>
              <a:t>plt.show()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s-CO" sz="1100" u="none" cap="none" strike="noStrike">
                <a:solidFill>
                  <a:srgbClr val="000000"/>
                </a:solidFill>
                <a:latin typeface="Courier New"/>
                <a:ea typeface="Courier New"/>
                <a:cs typeface="Courier New"/>
                <a:sym typeface="Courier New"/>
              </a:rPr>
              <a:t>cv2_imshow(sobel_8u)</a:t>
            </a:r>
            <a:endParaRPr b="0" i="0" sz="1400" u="none" cap="none" strike="noStrike">
              <a:solidFill>
                <a:srgbClr val="000000"/>
              </a:solidFill>
              <a:latin typeface="Arial"/>
              <a:ea typeface="Arial"/>
              <a:cs typeface="Arial"/>
              <a:sym typeface="Arial"/>
            </a:endParaRPr>
          </a:p>
        </p:txBody>
      </p:sp>
      <p:pic>
        <p:nvPicPr>
          <p:cNvPr id="251" name="Google Shape;251;p19"/>
          <p:cNvPicPr preferRelativeResize="0"/>
          <p:nvPr/>
        </p:nvPicPr>
        <p:blipFill rotWithShape="1">
          <a:blip r:embed="rId4">
            <a:alphaModFix/>
          </a:blip>
          <a:srcRect b="0" l="0" r="0" t="0"/>
          <a:stretch/>
        </p:blipFill>
        <p:spPr>
          <a:xfrm>
            <a:off x="8964538" y="1813000"/>
            <a:ext cx="3081205" cy="1889806"/>
          </a:xfrm>
          <a:prstGeom prst="rect">
            <a:avLst/>
          </a:prstGeom>
          <a:noFill/>
          <a:ln>
            <a:noFill/>
          </a:ln>
        </p:spPr>
      </p:pic>
      <p:pic>
        <p:nvPicPr>
          <p:cNvPr id="252" name="Google Shape;252;p19"/>
          <p:cNvPicPr preferRelativeResize="0"/>
          <p:nvPr/>
        </p:nvPicPr>
        <p:blipFill rotWithShape="1">
          <a:blip r:embed="rId5">
            <a:alphaModFix/>
          </a:blip>
          <a:srcRect b="0" l="0" r="0" t="0"/>
          <a:stretch/>
        </p:blipFill>
        <p:spPr>
          <a:xfrm>
            <a:off x="9088171" y="4460905"/>
            <a:ext cx="3103829" cy="1810567"/>
          </a:xfrm>
          <a:prstGeom prst="rect">
            <a:avLst/>
          </a:prstGeom>
          <a:noFill/>
          <a:ln>
            <a:noFill/>
          </a:ln>
        </p:spPr>
      </p:pic>
      <p:cxnSp>
        <p:nvCxnSpPr>
          <p:cNvPr id="253" name="Google Shape;253;p19"/>
          <p:cNvCxnSpPr/>
          <p:nvPr/>
        </p:nvCxnSpPr>
        <p:spPr>
          <a:xfrm flipH="1" rot="10800000">
            <a:off x="2247544" y="3153398"/>
            <a:ext cx="6571716" cy="1751888"/>
          </a:xfrm>
          <a:prstGeom prst="straightConnector1">
            <a:avLst/>
          </a:prstGeom>
          <a:noFill/>
          <a:ln cap="flat" cmpd="sng" w="9525">
            <a:solidFill>
              <a:schemeClr val="accent1"/>
            </a:solidFill>
            <a:prstDash val="solid"/>
            <a:miter lim="800000"/>
            <a:headEnd len="sm" w="sm" type="none"/>
            <a:tailEnd len="med" w="med" type="triangle"/>
          </a:ln>
        </p:spPr>
      </p:cxnSp>
      <p:cxnSp>
        <p:nvCxnSpPr>
          <p:cNvPr id="254" name="Google Shape;254;p19"/>
          <p:cNvCxnSpPr/>
          <p:nvPr/>
        </p:nvCxnSpPr>
        <p:spPr>
          <a:xfrm>
            <a:off x="3103830" y="5043204"/>
            <a:ext cx="5860708" cy="603184"/>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2"/>
          <p:cNvSpPr txBox="1"/>
          <p:nvPr/>
        </p:nvSpPr>
        <p:spPr>
          <a:xfrm>
            <a:off x="247134" y="3038551"/>
            <a:ext cx="10107827" cy="32931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FFC000"/>
                </a:solidFill>
                <a:latin typeface="Calibri"/>
                <a:ea typeface="Calibri"/>
                <a:cs typeface="Calibri"/>
                <a:sym typeface="Calibri"/>
              </a:rPr>
              <a:t>Faculty: 	S</a:t>
            </a:r>
            <a:r>
              <a:rPr b="0" i="0" lang="es-CO" sz="3200" u="none" cap="none" strike="noStrike">
                <a:solidFill>
                  <a:srgbClr val="FFC000"/>
                </a:solidFill>
                <a:latin typeface="Calibri"/>
                <a:ea typeface="Calibri"/>
                <a:cs typeface="Calibri"/>
                <a:sym typeface="Calibri"/>
              </a:rPr>
              <a:t>ystems engineer</a:t>
            </a:r>
            <a:endParaRPr b="0" i="0" sz="3200" u="none" cap="none" strike="noStrike">
              <a:solidFill>
                <a:srgbClr val="FFC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FFC000"/>
                </a:solidFill>
                <a:latin typeface="Calibri"/>
                <a:ea typeface="Calibri"/>
                <a:cs typeface="Calibri"/>
                <a:sym typeface="Calibri"/>
              </a:rPr>
              <a:t>Course: 	</a:t>
            </a:r>
            <a:r>
              <a:rPr b="0" i="0" lang="es-CO" sz="3200" u="none" cap="none" strike="noStrike">
                <a:solidFill>
                  <a:srgbClr val="FFC000"/>
                </a:solidFill>
                <a:latin typeface="Calibri"/>
                <a:ea typeface="Calibri"/>
                <a:cs typeface="Calibri"/>
                <a:sym typeface="Calibri"/>
              </a:rPr>
              <a:t>Deep Learning</a:t>
            </a:r>
            <a:endParaRPr b="1" i="0" sz="3200" u="none" cap="none" strike="noStrike">
              <a:solidFill>
                <a:srgbClr val="FFC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FFC000"/>
                </a:solidFill>
                <a:latin typeface="Calibri"/>
                <a:ea typeface="Calibri"/>
                <a:cs typeface="Calibri"/>
                <a:sym typeface="Calibri"/>
              </a:rPr>
              <a:t>Topic:  	</a:t>
            </a:r>
            <a:r>
              <a:rPr b="0" i="0" lang="es-CO" sz="3200" u="none" cap="none" strike="noStrike">
                <a:solidFill>
                  <a:srgbClr val="FFC000"/>
                </a:solidFill>
                <a:latin typeface="Calibri"/>
                <a:ea typeface="Calibri"/>
                <a:cs typeface="Calibri"/>
                <a:sym typeface="Calibri"/>
              </a:rPr>
              <a:t>Computer visión - filters</a:t>
            </a:r>
            <a:endParaRPr b="0" i="0" sz="1400" u="none" cap="none" strike="noStrike">
              <a:solidFill>
                <a:srgbClr val="FFC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C000"/>
                </a:solidFill>
                <a:latin typeface="Calibri"/>
                <a:ea typeface="Calibri"/>
                <a:cs typeface="Calibri"/>
                <a:sym typeface="Calibri"/>
              </a:rPr>
              <a:t>________________________________________________</a:t>
            </a:r>
            <a:endParaRPr b="0" i="0" sz="1400" u="none" cap="none" strike="noStrike">
              <a:solidFill>
                <a:srgbClr val="FFC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C000"/>
                </a:solidFill>
                <a:latin typeface="Calibri"/>
                <a:ea typeface="Calibri"/>
                <a:cs typeface="Calibri"/>
                <a:sym typeface="Calibri"/>
              </a:rPr>
              <a:t>Professor:</a:t>
            </a:r>
            <a:r>
              <a:rPr b="0" i="0" lang="es-CO" sz="2800" u="none" cap="none" strike="noStrike">
                <a:solidFill>
                  <a:srgbClr val="FFC000"/>
                </a:solidFill>
                <a:latin typeface="Calibri"/>
                <a:ea typeface="Calibri"/>
                <a:cs typeface="Calibri"/>
                <a:sym typeface="Calibri"/>
              </a:rPr>
              <a:t> 	Luis Fernando Castellanos Guarin</a:t>
            </a:r>
            <a:endParaRPr b="0" i="0" sz="1400" u="none" cap="none" strike="noStrike">
              <a:solidFill>
                <a:srgbClr val="FFC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C000"/>
                </a:solidFill>
                <a:latin typeface="Calibri"/>
                <a:ea typeface="Calibri"/>
                <a:cs typeface="Calibri"/>
                <a:sym typeface="Calibri"/>
              </a:rPr>
              <a:t>Email:</a:t>
            </a:r>
            <a:r>
              <a:rPr b="0" i="0" lang="es-CO" sz="2800" u="none" cap="none" strike="noStrike">
                <a:solidFill>
                  <a:srgbClr val="FFC000"/>
                </a:solidFill>
                <a:latin typeface="Calibri"/>
                <a:ea typeface="Calibri"/>
                <a:cs typeface="Calibri"/>
                <a:sym typeface="Calibri"/>
              </a:rPr>
              <a:t> 	</a:t>
            </a:r>
            <a:r>
              <a:rPr b="0" i="0" lang="es-CO" sz="2800" u="sng" cap="none" strike="noStrike">
                <a:solidFill>
                  <a:srgbClr val="FFC000"/>
                </a:solidFill>
                <a:latin typeface="Calibri"/>
                <a:ea typeface="Calibri"/>
                <a:cs typeface="Calibri"/>
                <a:sym typeface="Calibri"/>
                <a:hlinkClick r:id="rId4"/>
              </a:rPr>
              <a:t>Luis.castellanosg@usantoto.edu.co</a:t>
            </a:r>
            <a:endParaRPr b="0" i="0" sz="2800" u="none" cap="none" strike="noStrike">
              <a:solidFill>
                <a:srgbClr val="FFC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C000"/>
                </a:solidFill>
                <a:latin typeface="Calibri"/>
                <a:ea typeface="Calibri"/>
                <a:cs typeface="Calibri"/>
                <a:sym typeface="Calibri"/>
              </a:rPr>
              <a:t>Phone: </a:t>
            </a:r>
            <a:r>
              <a:rPr b="0" i="0" lang="es-CO" sz="2800" u="none" cap="none" strike="noStrike">
                <a:solidFill>
                  <a:srgbClr val="FFC000"/>
                </a:solidFill>
                <a:latin typeface="Calibri"/>
                <a:ea typeface="Calibri"/>
                <a:cs typeface="Calibri"/>
                <a:sym typeface="Calibri"/>
              </a:rPr>
              <a:t>         3214582098</a:t>
            </a:r>
            <a:endParaRPr b="0" i="0" sz="3200" u="none" cap="none" strike="noStrike">
              <a:solidFill>
                <a:srgbClr val="FFC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8" name="Shape 258"/>
        <p:cNvGrpSpPr/>
        <p:nvPr/>
      </p:nvGrpSpPr>
      <p:grpSpPr>
        <a:xfrm>
          <a:off x="0" y="0"/>
          <a:ext cx="0" cy="0"/>
          <a:chOff x="0" y="0"/>
          <a:chExt cx="0" cy="0"/>
        </a:xfrm>
      </p:grpSpPr>
      <p:sp>
        <p:nvSpPr>
          <p:cNvPr id="259" name="Google Shape;259;p20"/>
          <p:cNvSpPr txBox="1"/>
          <p:nvPr/>
        </p:nvSpPr>
        <p:spPr>
          <a:xfrm>
            <a:off x="1614197" y="475862"/>
            <a:ext cx="684866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Opencv en Google Colaboratory</a:t>
            </a:r>
            <a:endParaRPr b="1" i="0" sz="3200" u="none" cap="none" strike="noStrike">
              <a:solidFill>
                <a:srgbClr val="0D5274"/>
              </a:solidFill>
              <a:latin typeface="Calibri"/>
              <a:ea typeface="Calibri"/>
              <a:cs typeface="Calibri"/>
              <a:sym typeface="Calibri"/>
            </a:endParaRPr>
          </a:p>
        </p:txBody>
      </p:sp>
      <p:sp>
        <p:nvSpPr>
          <p:cNvPr id="260" name="Google Shape;260;p20"/>
          <p:cNvSpPr/>
          <p:nvPr/>
        </p:nvSpPr>
        <p:spPr>
          <a:xfrm>
            <a:off x="8467810" y="670303"/>
            <a:ext cx="3396343" cy="465546"/>
          </a:xfrm>
          <a:custGeom>
            <a:rect b="b" l="l" r="r" t="t"/>
            <a:pathLst>
              <a:path extrusionOk="0" h="465546" w="3396343">
                <a:moveTo>
                  <a:pt x="0" y="0"/>
                </a:moveTo>
                <a:lnTo>
                  <a:pt x="2891246" y="0"/>
                </a:lnTo>
                <a:lnTo>
                  <a:pt x="3396343" y="452846"/>
                </a:lnTo>
                <a:lnTo>
                  <a:pt x="450850" y="465546"/>
                </a:lnTo>
                <a:lnTo>
                  <a:pt x="0" y="0"/>
                </a:lnTo>
                <a:close/>
              </a:path>
            </a:pathLst>
          </a:custGeom>
          <a:solidFill>
            <a:srgbClr val="E9B3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s-CO" sz="2800" u="none" cap="none" strike="noStrike">
                <a:solidFill>
                  <a:schemeClr val="dk1"/>
                </a:solidFill>
                <a:latin typeface="Calibri"/>
                <a:ea typeface="Calibri"/>
                <a:cs typeface="Calibri"/>
                <a:sym typeface="Calibri"/>
              </a:rPr>
              <a:t>Filtros</a:t>
            </a:r>
            <a:endParaRPr b="0" i="0" sz="1400" u="none" cap="none" strike="noStrike">
              <a:solidFill>
                <a:srgbClr val="000000"/>
              </a:solidFill>
              <a:latin typeface="Arial"/>
              <a:ea typeface="Arial"/>
              <a:cs typeface="Arial"/>
              <a:sym typeface="Arial"/>
            </a:endParaRPr>
          </a:p>
        </p:txBody>
      </p:sp>
      <p:sp>
        <p:nvSpPr>
          <p:cNvPr id="261" name="Google Shape;261;p20"/>
          <p:cNvSpPr/>
          <p:nvPr/>
        </p:nvSpPr>
        <p:spPr>
          <a:xfrm>
            <a:off x="1309060" y="1225689"/>
            <a:ext cx="10882939" cy="517064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chemeClr val="dk1"/>
                </a:solidFill>
                <a:latin typeface="Arial"/>
                <a:ea typeface="Arial"/>
                <a:cs typeface="Arial"/>
                <a:sym typeface="Arial"/>
              </a:rPr>
              <a:t>Detector de bordes Canny, cv2.Canny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Canny Edge Detection es un algoritmo de detección de bordes popular. Fue desarrollado por John F. Canny en 1986.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Es un algoritmo de etapas múltiples y revisaremos cada etapa: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1800"/>
              <a:buFont typeface="Calibri"/>
              <a:buAutoNum type="arabicPeriod"/>
            </a:pPr>
            <a:r>
              <a:rPr b="0" i="0" lang="es-CO" sz="1800" u="none" cap="none" strike="noStrike">
                <a:solidFill>
                  <a:schemeClr val="dk1"/>
                </a:solidFill>
                <a:latin typeface="Arial"/>
                <a:ea typeface="Arial"/>
                <a:cs typeface="Arial"/>
                <a:sym typeface="Arial"/>
              </a:rPr>
              <a:t>Convertir la imagen en escala de grises con OpenCV</a:t>
            </a:r>
            <a:endParaRPr b="0" i="0" sz="1800" u="none" cap="none" strike="noStrike">
              <a:solidFill>
                <a:schemeClr val="dk1"/>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1800"/>
              <a:buFont typeface="Calibri"/>
              <a:buAutoNum type="arabicPeriod"/>
            </a:pPr>
            <a:r>
              <a:rPr b="0" i="0" lang="es-CO" sz="1800" u="none" cap="none" strike="noStrike">
                <a:solidFill>
                  <a:schemeClr val="dk1"/>
                </a:solidFill>
                <a:latin typeface="Arial"/>
                <a:ea typeface="Arial"/>
                <a:cs typeface="Arial"/>
                <a:sym typeface="Arial"/>
              </a:rPr>
              <a:t>Filtro Guassiano para la eliminación de ruido en imágenes: </a:t>
            </a:r>
            <a:r>
              <a:rPr b="0" i="0" lang="es-CO" sz="1600" u="none" cap="none" strike="noStrike">
                <a:solidFill>
                  <a:schemeClr val="dk1"/>
                </a:solidFill>
                <a:latin typeface="Arial"/>
                <a:ea typeface="Arial"/>
                <a:cs typeface="Arial"/>
                <a:sym typeface="Arial"/>
              </a:rPr>
              <a:t>Dado que la detección de bordes es susceptible al ruido en la imagen, el primer paso es eliminar el ruido en la imagen con un filtro gaussiano de 5x5</a:t>
            </a:r>
            <a:endParaRPr b="0" i="0" sz="1400" u="none" cap="none" strike="noStrike">
              <a:solidFill>
                <a:srgbClr val="000000"/>
              </a:solidFill>
              <a:latin typeface="Arial"/>
              <a:ea typeface="Arial"/>
              <a:cs typeface="Arial"/>
              <a:sym typeface="Arial"/>
            </a:endParaRPr>
          </a:p>
          <a:p>
            <a:pPr indent="-342900" lvl="0" marL="342900" marR="0" rtl="0" algn="l">
              <a:lnSpc>
                <a:spcPct val="150000"/>
              </a:lnSpc>
              <a:spcBef>
                <a:spcPts val="0"/>
              </a:spcBef>
              <a:spcAft>
                <a:spcPts val="0"/>
              </a:spcAft>
              <a:buClr>
                <a:schemeClr val="dk1"/>
              </a:buClr>
              <a:buSzPts val="1800"/>
              <a:buFont typeface="Calibri"/>
              <a:buAutoNum type="arabicPeriod"/>
            </a:pPr>
            <a:r>
              <a:rPr b="0" i="0" lang="es-CO" sz="1800" u="none" cap="none" strike="noStrike">
                <a:solidFill>
                  <a:schemeClr val="dk1"/>
                </a:solidFill>
                <a:latin typeface="Arial"/>
                <a:ea typeface="Arial"/>
                <a:cs typeface="Arial"/>
                <a:sym typeface="Arial"/>
              </a:rPr>
              <a:t>Detector de bordes Canny</a:t>
            </a:r>
            <a:endParaRPr b="0" i="0" sz="1800" u="none" cap="none" strike="noStrike">
              <a:solidFill>
                <a:schemeClr val="dk1"/>
              </a:solidFill>
              <a:latin typeface="Arial"/>
              <a:ea typeface="Arial"/>
              <a:cs typeface="Arial"/>
              <a:sym typeface="Arial"/>
            </a:endParaRPr>
          </a:p>
          <a:p>
            <a:pPr indent="-342900" lvl="1" marL="800100" marR="0" rtl="0" algn="l">
              <a:lnSpc>
                <a:spcPct val="15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Detección de bordes con Sobel</a:t>
            </a:r>
            <a:endParaRPr b="0" i="0" sz="1400" u="none" cap="none" strike="noStrike">
              <a:solidFill>
                <a:srgbClr val="000000"/>
              </a:solidFill>
              <a:latin typeface="Arial"/>
              <a:ea typeface="Arial"/>
              <a:cs typeface="Arial"/>
              <a:sym typeface="Arial"/>
            </a:endParaRPr>
          </a:p>
          <a:p>
            <a:pPr indent="-342900" lvl="1" marL="800100" marR="0" rtl="0" algn="l">
              <a:lnSpc>
                <a:spcPct val="15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Dibujar los contornos en una imagen con OpenCV</a:t>
            </a:r>
            <a:endParaRPr b="0" i="0" sz="18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5" name="Shape 265"/>
        <p:cNvGrpSpPr/>
        <p:nvPr/>
      </p:nvGrpSpPr>
      <p:grpSpPr>
        <a:xfrm>
          <a:off x="0" y="0"/>
          <a:ext cx="0" cy="0"/>
          <a:chOff x="0" y="0"/>
          <a:chExt cx="0" cy="0"/>
        </a:xfrm>
      </p:grpSpPr>
      <p:sp>
        <p:nvSpPr>
          <p:cNvPr id="266" name="Google Shape;266;p21"/>
          <p:cNvSpPr/>
          <p:nvPr/>
        </p:nvSpPr>
        <p:spPr>
          <a:xfrm>
            <a:off x="9622564" y="0"/>
            <a:ext cx="2569436"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7" name="Google Shape;267;p21"/>
          <p:cNvSpPr txBox="1"/>
          <p:nvPr/>
        </p:nvSpPr>
        <p:spPr>
          <a:xfrm>
            <a:off x="1614197" y="475862"/>
            <a:ext cx="684866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Opencv en Google Colaboratory</a:t>
            </a:r>
            <a:endParaRPr b="1" i="0" sz="3200" u="none" cap="none" strike="noStrike">
              <a:solidFill>
                <a:srgbClr val="0D5274"/>
              </a:solidFill>
              <a:latin typeface="Calibri"/>
              <a:ea typeface="Calibri"/>
              <a:cs typeface="Calibri"/>
              <a:sym typeface="Calibri"/>
            </a:endParaRPr>
          </a:p>
        </p:txBody>
      </p:sp>
      <p:sp>
        <p:nvSpPr>
          <p:cNvPr id="268" name="Google Shape;268;p21"/>
          <p:cNvSpPr/>
          <p:nvPr/>
        </p:nvSpPr>
        <p:spPr>
          <a:xfrm>
            <a:off x="8467810" y="670303"/>
            <a:ext cx="3396343" cy="465546"/>
          </a:xfrm>
          <a:custGeom>
            <a:rect b="b" l="l" r="r" t="t"/>
            <a:pathLst>
              <a:path extrusionOk="0" h="465546" w="3396343">
                <a:moveTo>
                  <a:pt x="0" y="0"/>
                </a:moveTo>
                <a:lnTo>
                  <a:pt x="2891246" y="0"/>
                </a:lnTo>
                <a:lnTo>
                  <a:pt x="3396343" y="452846"/>
                </a:lnTo>
                <a:lnTo>
                  <a:pt x="450850" y="465546"/>
                </a:lnTo>
                <a:lnTo>
                  <a:pt x="0" y="0"/>
                </a:lnTo>
                <a:close/>
              </a:path>
            </a:pathLst>
          </a:custGeom>
          <a:solidFill>
            <a:srgbClr val="E9B3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s-CO" sz="2800" u="none" cap="none" strike="noStrike">
                <a:solidFill>
                  <a:schemeClr val="dk1"/>
                </a:solidFill>
                <a:latin typeface="Calibri"/>
                <a:ea typeface="Calibri"/>
                <a:cs typeface="Calibri"/>
                <a:sym typeface="Calibri"/>
              </a:rPr>
              <a:t>Filtros</a:t>
            </a:r>
            <a:endParaRPr b="0" i="0" sz="1400" u="none" cap="none" strike="noStrike">
              <a:solidFill>
                <a:srgbClr val="000000"/>
              </a:solidFill>
              <a:latin typeface="Arial"/>
              <a:ea typeface="Arial"/>
              <a:cs typeface="Arial"/>
              <a:sym typeface="Arial"/>
            </a:endParaRPr>
          </a:p>
        </p:txBody>
      </p:sp>
      <p:sp>
        <p:nvSpPr>
          <p:cNvPr id="269" name="Google Shape;269;p21"/>
          <p:cNvSpPr/>
          <p:nvPr/>
        </p:nvSpPr>
        <p:spPr>
          <a:xfrm>
            <a:off x="1359029" y="1255078"/>
            <a:ext cx="885692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chemeClr val="dk1"/>
                </a:solidFill>
                <a:latin typeface="Arial"/>
                <a:ea typeface="Arial"/>
                <a:cs typeface="Arial"/>
                <a:sym typeface="Arial"/>
              </a:rPr>
              <a:t>Detector de bordes Canny, contando monedas</a:t>
            </a:r>
            <a:endParaRPr b="0" i="0" sz="1400" u="none" cap="none" strike="noStrike">
              <a:solidFill>
                <a:srgbClr val="000000"/>
              </a:solidFill>
              <a:latin typeface="Arial"/>
              <a:ea typeface="Arial"/>
              <a:cs typeface="Arial"/>
              <a:sym typeface="Arial"/>
            </a:endParaRPr>
          </a:p>
        </p:txBody>
      </p:sp>
      <p:sp>
        <p:nvSpPr>
          <p:cNvPr id="270" name="Google Shape;270;p21"/>
          <p:cNvSpPr/>
          <p:nvPr/>
        </p:nvSpPr>
        <p:spPr>
          <a:xfrm>
            <a:off x="1359030" y="1743639"/>
            <a:ext cx="5400600" cy="1938900"/>
          </a:xfrm>
          <a:prstGeom prst="rect">
            <a:avLst/>
          </a:prstGeom>
          <a:solidFill>
            <a:srgbClr val="F7CAAC"/>
          </a:solid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200"/>
              <a:buFont typeface="Arial"/>
              <a:buNone/>
            </a:pPr>
            <a:r>
              <a:rPr lang="es-CO" sz="1200">
                <a:solidFill>
                  <a:schemeClr val="dk1"/>
                </a:solidFill>
                <a:latin typeface="Courier New"/>
                <a:ea typeface="Courier New"/>
                <a:cs typeface="Courier New"/>
                <a:sym typeface="Courier New"/>
              </a:rPr>
              <a:t>img_gris = cv2.imread(</a:t>
            </a:r>
            <a:r>
              <a:rPr lang="es-CO" sz="1200">
                <a:solidFill>
                  <a:srgbClr val="A31515"/>
                </a:solidFill>
                <a:latin typeface="Courier New"/>
                <a:ea typeface="Courier New"/>
                <a:cs typeface="Courier New"/>
                <a:sym typeface="Courier New"/>
              </a:rPr>
              <a:t>"/content/drive/My Drive/IA/Computer_Vision/Images/coins.jpg"</a:t>
            </a:r>
            <a:r>
              <a:rPr lang="es-CO" sz="1200">
                <a:solidFill>
                  <a:schemeClr val="dk1"/>
                </a:solidFill>
                <a:latin typeface="Courier New"/>
                <a:ea typeface="Courier New"/>
                <a:cs typeface="Courier New"/>
                <a:sym typeface="Courier New"/>
              </a:rPr>
              <a:t>,</a:t>
            </a:r>
            <a:r>
              <a:rPr lang="es-CO" sz="1200">
                <a:solidFill>
                  <a:srgbClr val="09885A"/>
                </a:solidFill>
                <a:latin typeface="Courier New"/>
                <a:ea typeface="Courier New"/>
                <a:cs typeface="Courier New"/>
                <a:sym typeface="Courier New"/>
              </a:rPr>
              <a:t>0</a:t>
            </a:r>
            <a:r>
              <a:rPr lang="es-CO" sz="1200">
                <a:solidFill>
                  <a:schemeClr val="dk1"/>
                </a:solidFill>
                <a:latin typeface="Courier New"/>
                <a:ea typeface="Courier New"/>
                <a:cs typeface="Courier New"/>
                <a:sym typeface="Courier New"/>
              </a:rPr>
              <a:t>)</a:t>
            </a:r>
            <a:endParaRPr>
              <a:solidFill>
                <a:schemeClr val="dk1"/>
              </a:solidFill>
            </a:endParaRPr>
          </a:p>
          <a:p>
            <a:pPr indent="0" lvl="0" marL="0" rtl="0" algn="l">
              <a:spcBef>
                <a:spcPts val="0"/>
              </a:spcBef>
              <a:spcAft>
                <a:spcPts val="0"/>
              </a:spcAft>
              <a:buClr>
                <a:schemeClr val="dk1"/>
              </a:buClr>
              <a:buSzPts val="1200"/>
              <a:buFont typeface="Arial"/>
              <a:buNone/>
            </a:pPr>
            <a:r>
              <a:rPr lang="es-CO" sz="1200">
                <a:solidFill>
                  <a:schemeClr val="dk1"/>
                </a:solidFill>
                <a:latin typeface="Courier New"/>
                <a:ea typeface="Courier New"/>
                <a:cs typeface="Courier New"/>
                <a:sym typeface="Courier New"/>
              </a:rPr>
              <a:t>cv2_imshow(img)</a:t>
            </a:r>
            <a:endParaRPr>
              <a:solidFill>
                <a:schemeClr val="dk1"/>
              </a:solidFill>
            </a:endParaRPr>
          </a:p>
          <a:p>
            <a:pPr indent="0" lvl="0" marL="0" rtl="0" algn="l">
              <a:spcBef>
                <a:spcPts val="0"/>
              </a:spcBef>
              <a:spcAft>
                <a:spcPts val="0"/>
              </a:spcAft>
              <a:buClr>
                <a:schemeClr val="dk1"/>
              </a:buClr>
              <a:buSzPts val="1200"/>
              <a:buFont typeface="Arial"/>
              <a:buNone/>
            </a:pPr>
            <a:r>
              <a:rPr lang="es-CO" sz="1200">
                <a:solidFill>
                  <a:srgbClr val="008000"/>
                </a:solidFill>
                <a:latin typeface="Courier New"/>
                <a:ea typeface="Courier New"/>
                <a:cs typeface="Courier New"/>
                <a:sym typeface="Courier New"/>
              </a:rPr>
              <a:t>#Aplicamos un filtro gausiano para suavizar la imagen</a:t>
            </a:r>
            <a:endParaRPr sz="1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1200"/>
              <a:buFont typeface="Arial"/>
              <a:buNone/>
            </a:pPr>
            <a:r>
              <a:rPr lang="es-CO" sz="1200">
                <a:solidFill>
                  <a:schemeClr val="dk1"/>
                </a:solidFill>
                <a:latin typeface="Courier New"/>
                <a:ea typeface="Courier New"/>
                <a:cs typeface="Courier New"/>
                <a:sym typeface="Courier New"/>
              </a:rPr>
              <a:t>img_gauss = cv2.GaussianBlur(img_gris, (</a:t>
            </a:r>
            <a:r>
              <a:rPr lang="es-CO" sz="1200">
                <a:solidFill>
                  <a:srgbClr val="09885A"/>
                </a:solidFill>
                <a:latin typeface="Courier New"/>
                <a:ea typeface="Courier New"/>
                <a:cs typeface="Courier New"/>
                <a:sym typeface="Courier New"/>
              </a:rPr>
              <a:t>5</a:t>
            </a:r>
            <a:r>
              <a:rPr lang="es-CO" sz="1200">
                <a:solidFill>
                  <a:schemeClr val="dk1"/>
                </a:solidFill>
                <a:latin typeface="Courier New"/>
                <a:ea typeface="Courier New"/>
                <a:cs typeface="Courier New"/>
                <a:sym typeface="Courier New"/>
              </a:rPr>
              <a:t>,</a:t>
            </a:r>
            <a:r>
              <a:rPr lang="es-CO" sz="1200">
                <a:solidFill>
                  <a:srgbClr val="09885A"/>
                </a:solidFill>
                <a:latin typeface="Courier New"/>
                <a:ea typeface="Courier New"/>
                <a:cs typeface="Courier New"/>
                <a:sym typeface="Courier New"/>
              </a:rPr>
              <a:t>5</a:t>
            </a:r>
            <a:r>
              <a:rPr lang="es-CO" sz="1200">
                <a:solidFill>
                  <a:schemeClr val="dk1"/>
                </a:solidFill>
                <a:latin typeface="Courier New"/>
                <a:ea typeface="Courier New"/>
                <a:cs typeface="Courier New"/>
                <a:sym typeface="Courier New"/>
              </a:rPr>
              <a:t>), </a:t>
            </a:r>
            <a:r>
              <a:rPr lang="es-CO" sz="1200">
                <a:solidFill>
                  <a:srgbClr val="09885A"/>
                </a:solidFill>
                <a:latin typeface="Courier New"/>
                <a:ea typeface="Courier New"/>
                <a:cs typeface="Courier New"/>
                <a:sym typeface="Courier New"/>
              </a:rPr>
              <a:t>0</a:t>
            </a:r>
            <a:r>
              <a:rPr lang="es-CO" sz="1200">
                <a:solidFill>
                  <a:schemeClr val="dk1"/>
                </a:solidFill>
                <a:latin typeface="Courier New"/>
                <a:ea typeface="Courier New"/>
                <a:cs typeface="Courier New"/>
                <a:sym typeface="Courier New"/>
              </a:rPr>
              <a:t>)</a:t>
            </a:r>
            <a:endParaRPr>
              <a:solidFill>
                <a:schemeClr val="dk1"/>
              </a:solidFill>
            </a:endParaRPr>
          </a:p>
          <a:p>
            <a:pPr indent="0" lvl="0" marL="0" rtl="0" algn="l">
              <a:spcBef>
                <a:spcPts val="0"/>
              </a:spcBef>
              <a:spcAft>
                <a:spcPts val="0"/>
              </a:spcAft>
              <a:buClr>
                <a:schemeClr val="dk1"/>
              </a:buClr>
              <a:buSzPts val="1200"/>
              <a:buFont typeface="Arial"/>
              <a:buNone/>
            </a:pPr>
            <a:r>
              <a:rPr lang="es-CO" sz="1200">
                <a:solidFill>
                  <a:schemeClr val="dk1"/>
                </a:solidFill>
                <a:latin typeface="Courier New"/>
                <a:ea typeface="Courier New"/>
                <a:cs typeface="Courier New"/>
                <a:sym typeface="Courier New"/>
              </a:rPr>
              <a:t>cv2_imshow(img_gauss)</a:t>
            </a:r>
            <a:endParaRPr>
              <a:solidFill>
                <a:schemeClr val="dk1"/>
              </a:solidFill>
            </a:endParaRPr>
          </a:p>
          <a:p>
            <a:pPr indent="0" lvl="0" marL="0" rtl="0" algn="l">
              <a:spcBef>
                <a:spcPts val="0"/>
              </a:spcBef>
              <a:spcAft>
                <a:spcPts val="0"/>
              </a:spcAft>
              <a:buClr>
                <a:schemeClr val="dk1"/>
              </a:buClr>
              <a:buSzPts val="1200"/>
              <a:buFont typeface="Arial"/>
              <a:buNone/>
            </a:pPr>
            <a:r>
              <a:rPr lang="es-CO" sz="1200">
                <a:solidFill>
                  <a:schemeClr val="dk1"/>
                </a:solidFill>
                <a:latin typeface="Courier New"/>
                <a:ea typeface="Courier New"/>
                <a:cs typeface="Courier New"/>
                <a:sym typeface="Courier New"/>
              </a:rPr>
              <a:t>img_canny = cv2.Canny(img_gauss, </a:t>
            </a:r>
            <a:r>
              <a:rPr lang="es-CO" sz="1200">
                <a:solidFill>
                  <a:srgbClr val="09885A"/>
                </a:solidFill>
                <a:latin typeface="Courier New"/>
                <a:ea typeface="Courier New"/>
                <a:cs typeface="Courier New"/>
                <a:sym typeface="Courier New"/>
              </a:rPr>
              <a:t>50</a:t>
            </a:r>
            <a:r>
              <a:rPr lang="es-CO" sz="1200">
                <a:solidFill>
                  <a:schemeClr val="dk1"/>
                </a:solidFill>
                <a:latin typeface="Courier New"/>
                <a:ea typeface="Courier New"/>
                <a:cs typeface="Courier New"/>
                <a:sym typeface="Courier New"/>
              </a:rPr>
              <a:t>, </a:t>
            </a:r>
            <a:r>
              <a:rPr lang="es-CO" sz="1200">
                <a:solidFill>
                  <a:srgbClr val="09885A"/>
                </a:solidFill>
                <a:latin typeface="Courier New"/>
                <a:ea typeface="Courier New"/>
                <a:cs typeface="Courier New"/>
                <a:sym typeface="Courier New"/>
              </a:rPr>
              <a:t>150</a:t>
            </a:r>
            <a:r>
              <a:rPr lang="es-CO" sz="1200">
                <a:solidFill>
                  <a:schemeClr val="dk1"/>
                </a:solidFill>
                <a:latin typeface="Courier New"/>
                <a:ea typeface="Courier New"/>
                <a:cs typeface="Courier New"/>
                <a:sym typeface="Courier New"/>
              </a:rPr>
              <a:t>)</a:t>
            </a:r>
            <a:endParaRPr>
              <a:solidFill>
                <a:schemeClr val="dk1"/>
              </a:solidFill>
            </a:endParaRPr>
          </a:p>
          <a:p>
            <a:pPr indent="0" lvl="0" marL="0" rtl="0" algn="l">
              <a:spcBef>
                <a:spcPts val="0"/>
              </a:spcBef>
              <a:spcAft>
                <a:spcPts val="0"/>
              </a:spcAft>
              <a:buClr>
                <a:schemeClr val="dk1"/>
              </a:buClr>
              <a:buSzPts val="1200"/>
              <a:buFont typeface="Arial"/>
              <a:buNone/>
            </a:pPr>
            <a:r>
              <a:rPr lang="es-CO" sz="1200">
                <a:solidFill>
                  <a:schemeClr val="dk1"/>
                </a:solidFill>
                <a:latin typeface="Courier New"/>
                <a:ea typeface="Courier New"/>
                <a:cs typeface="Courier New"/>
                <a:sym typeface="Courier New"/>
              </a:rPr>
              <a:t>plt.imshow(img_canny)</a:t>
            </a:r>
            <a:endParaRPr>
              <a:solidFill>
                <a:schemeClr val="dk1"/>
              </a:solidFill>
            </a:endParaRPr>
          </a:p>
          <a:p>
            <a:pPr indent="0" lvl="0" marL="0" rtl="0" algn="l">
              <a:spcBef>
                <a:spcPts val="0"/>
              </a:spcBef>
              <a:spcAft>
                <a:spcPts val="0"/>
              </a:spcAft>
              <a:buClr>
                <a:schemeClr val="dk1"/>
              </a:buClr>
              <a:buSzPts val="1200"/>
              <a:buFont typeface="Arial"/>
              <a:buNone/>
            </a:pPr>
            <a:r>
              <a:rPr lang="es-CO" sz="1200">
                <a:solidFill>
                  <a:schemeClr val="dk1"/>
                </a:solidFill>
                <a:latin typeface="Courier New"/>
                <a:ea typeface="Courier New"/>
                <a:cs typeface="Courier New"/>
                <a:sym typeface="Courier New"/>
              </a:rPr>
              <a:t>plt.show()</a:t>
            </a:r>
            <a:endParaRPr>
              <a:solidFill>
                <a:schemeClr val="dk1"/>
              </a:solidFill>
            </a:endParaRPr>
          </a:p>
          <a:p>
            <a:pPr indent="0" lvl="0" marL="0" rtl="0" algn="l">
              <a:spcBef>
                <a:spcPts val="0"/>
              </a:spcBef>
              <a:spcAft>
                <a:spcPts val="0"/>
              </a:spcAft>
              <a:buClr>
                <a:schemeClr val="dk1"/>
              </a:buClr>
              <a:buSzPts val="1200"/>
              <a:buFont typeface="Arial"/>
              <a:buNone/>
            </a:pPr>
            <a:r>
              <a:rPr lang="es-CO" sz="1200">
                <a:solidFill>
                  <a:schemeClr val="dk1"/>
                </a:solidFill>
                <a:latin typeface="Courier New"/>
                <a:ea typeface="Courier New"/>
                <a:cs typeface="Courier New"/>
                <a:sym typeface="Courier New"/>
              </a:rPr>
              <a:t>cv2_imshow(img_canny)</a:t>
            </a:r>
            <a:endParaRPr sz="1200">
              <a:latin typeface="Courier New"/>
              <a:ea typeface="Courier New"/>
              <a:cs typeface="Courier New"/>
              <a:sym typeface="Courier New"/>
            </a:endParaRPr>
          </a:p>
        </p:txBody>
      </p:sp>
      <p:sp>
        <p:nvSpPr>
          <p:cNvPr id="271" name="Google Shape;271;p21"/>
          <p:cNvSpPr/>
          <p:nvPr/>
        </p:nvSpPr>
        <p:spPr>
          <a:xfrm>
            <a:off x="1194253" y="4109637"/>
            <a:ext cx="8352128" cy="267765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000000"/>
                </a:solidFill>
                <a:latin typeface="Arial"/>
                <a:ea typeface="Arial"/>
                <a:cs typeface="Arial"/>
                <a:sym typeface="Arial"/>
              </a:rPr>
              <a:t>3 parámetros: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CO" sz="1400" u="none" cap="none" strike="noStrike">
                <a:solidFill>
                  <a:schemeClr val="dk1"/>
                </a:solidFill>
                <a:latin typeface="Arial"/>
                <a:ea typeface="Arial"/>
                <a:cs typeface="Arial"/>
                <a:sym typeface="Arial"/>
              </a:rPr>
              <a:t>El primero es la imagen donde queremos detectar los bordes. Esta imagen es la que ya hemos suavizado en el paso anterior.</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CO" sz="1400" u="none" cap="none" strike="noStrike">
                <a:solidFill>
                  <a:schemeClr val="dk1"/>
                </a:solidFill>
                <a:latin typeface="Arial"/>
                <a:ea typeface="Arial"/>
                <a:cs typeface="Arial"/>
                <a:sym typeface="Arial"/>
              </a:rPr>
              <a:t>El segundo parámetro será el umbral mínimo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400"/>
              <a:buFont typeface="Arial"/>
              <a:buChar char="•"/>
            </a:pPr>
            <a:r>
              <a:rPr b="0" i="0" lang="es-CO" sz="1400" u="none" cap="none" strike="noStrike">
                <a:solidFill>
                  <a:schemeClr val="dk1"/>
                </a:solidFill>
                <a:latin typeface="Arial"/>
                <a:ea typeface="Arial"/>
                <a:cs typeface="Arial"/>
                <a:sym typeface="Arial"/>
              </a:rPr>
              <a:t>El tercer parámetro será el umbral máximo.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chemeClr val="dk1"/>
                </a:solidFill>
                <a:latin typeface="Arial"/>
                <a:ea typeface="Arial"/>
                <a:cs typeface="Arial"/>
                <a:sym typeface="Arial"/>
              </a:rPr>
              <a:t>Debemos buscar los más adecuados para que en la imagen se detecten más bordes siempre y cuando no sean contornos es decir, curvas cerradas.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chemeClr val="dk1"/>
                </a:solidFill>
                <a:latin typeface="Arial"/>
                <a:ea typeface="Arial"/>
                <a:cs typeface="Arial"/>
                <a:sym typeface="Arial"/>
              </a:rPr>
              <a:t>Un valor de 50 para el mínimo y 150 para el máximo puede ser un buen comienzo.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chemeClr val="dk1"/>
                </a:solidFill>
                <a:latin typeface="Arial"/>
                <a:ea typeface="Arial"/>
                <a:cs typeface="Arial"/>
                <a:sym typeface="Arial"/>
              </a:rPr>
              <a:t>Intenta subir el máximo para eliminar esos bordes innecesarios.</a:t>
            </a:r>
            <a:endParaRPr b="0" i="0" sz="1050" u="none" cap="none" strike="noStrike">
              <a:solidFill>
                <a:srgbClr val="000000"/>
              </a:solidFill>
              <a:latin typeface="Arial"/>
              <a:ea typeface="Arial"/>
              <a:cs typeface="Arial"/>
              <a:sym typeface="Arial"/>
            </a:endParaRPr>
          </a:p>
        </p:txBody>
      </p:sp>
      <p:pic>
        <p:nvPicPr>
          <p:cNvPr id="272" name="Google Shape;272;p21"/>
          <p:cNvPicPr preferRelativeResize="0"/>
          <p:nvPr/>
        </p:nvPicPr>
        <p:blipFill rotWithShape="1">
          <a:blip r:embed="rId4">
            <a:alphaModFix/>
          </a:blip>
          <a:srcRect b="0" l="0" r="0" t="0"/>
          <a:stretch/>
        </p:blipFill>
        <p:spPr>
          <a:xfrm>
            <a:off x="6817264" y="1236923"/>
            <a:ext cx="2619416" cy="1964562"/>
          </a:xfrm>
          <a:prstGeom prst="rect">
            <a:avLst/>
          </a:prstGeom>
          <a:noFill/>
          <a:ln>
            <a:noFill/>
          </a:ln>
        </p:spPr>
      </p:pic>
      <p:pic>
        <p:nvPicPr>
          <p:cNvPr id="273" name="Google Shape;273;p21"/>
          <p:cNvPicPr preferRelativeResize="0"/>
          <p:nvPr/>
        </p:nvPicPr>
        <p:blipFill rotWithShape="1">
          <a:blip r:embed="rId5">
            <a:alphaModFix/>
          </a:blip>
          <a:srcRect b="0" l="0" r="0" t="0"/>
          <a:stretch/>
        </p:blipFill>
        <p:spPr>
          <a:xfrm>
            <a:off x="9542630" y="1240515"/>
            <a:ext cx="2619416" cy="1964561"/>
          </a:xfrm>
          <a:prstGeom prst="rect">
            <a:avLst/>
          </a:prstGeom>
          <a:noFill/>
          <a:ln>
            <a:noFill/>
          </a:ln>
        </p:spPr>
      </p:pic>
      <p:pic>
        <p:nvPicPr>
          <p:cNvPr id="274" name="Google Shape;274;p21"/>
          <p:cNvPicPr preferRelativeResize="0"/>
          <p:nvPr/>
        </p:nvPicPr>
        <p:blipFill rotWithShape="1">
          <a:blip r:embed="rId6">
            <a:alphaModFix/>
          </a:blip>
          <a:srcRect b="0" l="0" r="0" t="0"/>
          <a:stretch/>
        </p:blipFill>
        <p:spPr>
          <a:xfrm>
            <a:off x="9769646" y="3680342"/>
            <a:ext cx="2094507" cy="1599442"/>
          </a:xfrm>
          <a:prstGeom prst="rect">
            <a:avLst/>
          </a:prstGeom>
          <a:noFill/>
          <a:ln>
            <a:noFill/>
          </a:ln>
        </p:spPr>
      </p:pic>
      <p:pic>
        <p:nvPicPr>
          <p:cNvPr id="275" name="Google Shape;275;p21"/>
          <p:cNvPicPr preferRelativeResize="0"/>
          <p:nvPr/>
        </p:nvPicPr>
        <p:blipFill rotWithShape="1">
          <a:blip r:embed="rId7">
            <a:alphaModFix/>
          </a:blip>
          <a:srcRect b="0" l="0" r="0" t="0"/>
          <a:stretch/>
        </p:blipFill>
        <p:spPr>
          <a:xfrm>
            <a:off x="9992971" y="5377230"/>
            <a:ext cx="1828622" cy="1371467"/>
          </a:xfrm>
          <a:prstGeom prst="rect">
            <a:avLst/>
          </a:prstGeom>
          <a:noFill/>
          <a:ln>
            <a:noFill/>
          </a:ln>
        </p:spPr>
      </p:pic>
      <p:cxnSp>
        <p:nvCxnSpPr>
          <p:cNvPr id="276" name="Google Shape;276;p21"/>
          <p:cNvCxnSpPr/>
          <p:nvPr/>
        </p:nvCxnSpPr>
        <p:spPr>
          <a:xfrm>
            <a:off x="7622849" y="3429000"/>
            <a:ext cx="3486684" cy="0"/>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22"/>
          <p:cNvSpPr txBox="1"/>
          <p:nvPr/>
        </p:nvSpPr>
        <p:spPr>
          <a:xfrm>
            <a:off x="1614197" y="475862"/>
            <a:ext cx="684866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Opencv en Google Colaboratory</a:t>
            </a:r>
            <a:endParaRPr b="1" i="0" sz="3200" u="none" cap="none" strike="noStrike">
              <a:solidFill>
                <a:srgbClr val="0D5274"/>
              </a:solidFill>
              <a:latin typeface="Calibri"/>
              <a:ea typeface="Calibri"/>
              <a:cs typeface="Calibri"/>
              <a:sym typeface="Calibri"/>
            </a:endParaRPr>
          </a:p>
        </p:txBody>
      </p:sp>
      <p:sp>
        <p:nvSpPr>
          <p:cNvPr id="282" name="Google Shape;282;p22"/>
          <p:cNvSpPr/>
          <p:nvPr/>
        </p:nvSpPr>
        <p:spPr>
          <a:xfrm>
            <a:off x="8467810" y="670303"/>
            <a:ext cx="3396343" cy="465546"/>
          </a:xfrm>
          <a:custGeom>
            <a:rect b="b" l="l" r="r" t="t"/>
            <a:pathLst>
              <a:path extrusionOk="0" h="465546" w="3396343">
                <a:moveTo>
                  <a:pt x="0" y="0"/>
                </a:moveTo>
                <a:lnTo>
                  <a:pt x="2891246" y="0"/>
                </a:lnTo>
                <a:lnTo>
                  <a:pt x="3396343" y="452846"/>
                </a:lnTo>
                <a:lnTo>
                  <a:pt x="450850" y="465546"/>
                </a:lnTo>
                <a:lnTo>
                  <a:pt x="0" y="0"/>
                </a:lnTo>
                <a:close/>
              </a:path>
            </a:pathLst>
          </a:custGeom>
          <a:solidFill>
            <a:srgbClr val="E9B3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s-CO" sz="2800" u="none" cap="none" strike="noStrike">
                <a:solidFill>
                  <a:schemeClr val="dk1"/>
                </a:solidFill>
                <a:latin typeface="Calibri"/>
                <a:ea typeface="Calibri"/>
                <a:cs typeface="Calibri"/>
                <a:sym typeface="Calibri"/>
              </a:rPr>
              <a:t>Filtros</a:t>
            </a:r>
            <a:endParaRPr b="0" i="0" sz="1400" u="none" cap="none" strike="noStrike">
              <a:solidFill>
                <a:srgbClr val="000000"/>
              </a:solidFill>
              <a:latin typeface="Arial"/>
              <a:ea typeface="Arial"/>
              <a:cs typeface="Arial"/>
              <a:sym typeface="Arial"/>
            </a:endParaRPr>
          </a:p>
        </p:txBody>
      </p:sp>
      <p:sp>
        <p:nvSpPr>
          <p:cNvPr id="283" name="Google Shape;283;p22"/>
          <p:cNvSpPr/>
          <p:nvPr/>
        </p:nvSpPr>
        <p:spPr>
          <a:xfrm>
            <a:off x="1359029" y="1255078"/>
            <a:ext cx="885692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chemeClr val="dk1"/>
                </a:solidFill>
                <a:latin typeface="Arial"/>
                <a:ea typeface="Arial"/>
                <a:cs typeface="Arial"/>
                <a:sym typeface="Arial"/>
              </a:rPr>
              <a:t>Detector de bordes Canny, contando monedas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Buscamos los contornos</a:t>
            </a:r>
            <a:endParaRPr b="1"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p:txBody>
      </p:sp>
      <p:pic>
        <p:nvPicPr>
          <p:cNvPr id="284" name="Google Shape;284;p22"/>
          <p:cNvPicPr preferRelativeResize="0"/>
          <p:nvPr/>
        </p:nvPicPr>
        <p:blipFill rotWithShape="1">
          <a:blip r:embed="rId4">
            <a:alphaModFix/>
          </a:blip>
          <a:srcRect b="0" l="0" r="0" t="0"/>
          <a:stretch/>
        </p:blipFill>
        <p:spPr>
          <a:xfrm>
            <a:off x="9742205" y="1330290"/>
            <a:ext cx="2281728" cy="1711296"/>
          </a:xfrm>
          <a:prstGeom prst="rect">
            <a:avLst/>
          </a:prstGeom>
          <a:noFill/>
          <a:ln>
            <a:noFill/>
          </a:ln>
        </p:spPr>
      </p:pic>
      <p:sp>
        <p:nvSpPr>
          <p:cNvPr id="285" name="Google Shape;285;p22"/>
          <p:cNvSpPr/>
          <p:nvPr/>
        </p:nvSpPr>
        <p:spPr>
          <a:xfrm>
            <a:off x="1359029" y="2405030"/>
            <a:ext cx="8383176" cy="646331"/>
          </a:xfrm>
          <a:prstGeom prst="rect">
            <a:avLst/>
          </a:prstGeom>
          <a:solidFill>
            <a:srgbClr val="F7CAAC"/>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Courier New"/>
                <a:ea typeface="Courier New"/>
                <a:cs typeface="Courier New"/>
                <a:sym typeface="Courier New"/>
              </a:rPr>
              <a:t>contornos,_=cv2.findContours(img_canny.copy(),cv2.RETR_EXTERNAL,cv2.CHAIN_APPROX_SIMPLE)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795E26"/>
                </a:solidFill>
                <a:latin typeface="Courier New"/>
                <a:ea typeface="Courier New"/>
                <a:cs typeface="Courier New"/>
                <a:sym typeface="Courier New"/>
              </a:rPr>
              <a:t>print</a:t>
            </a:r>
            <a:r>
              <a:rPr b="0" i="0" lang="es-CO" sz="1200" u="none" cap="none" strike="noStrike">
                <a:solidFill>
                  <a:srgbClr val="000000"/>
                </a:solidFill>
                <a:latin typeface="Courier New"/>
                <a:ea typeface="Courier New"/>
                <a:cs typeface="Courier New"/>
                <a:sym typeface="Courier New"/>
              </a:rPr>
              <a:t>(</a:t>
            </a:r>
            <a:r>
              <a:rPr b="0" i="0" lang="es-CO" sz="1200" u="none" cap="none" strike="noStrike">
                <a:solidFill>
                  <a:srgbClr val="A31515"/>
                </a:solidFill>
                <a:latin typeface="Courier New"/>
                <a:ea typeface="Courier New"/>
                <a:cs typeface="Courier New"/>
                <a:sym typeface="Courier New"/>
              </a:rPr>
              <a:t>"He encontrado {} objetos"</a:t>
            </a:r>
            <a:r>
              <a:rPr b="0" i="0" lang="es-CO" sz="1200" u="none" cap="none" strike="noStrike">
                <a:solidFill>
                  <a:srgbClr val="000000"/>
                </a:solidFill>
                <a:latin typeface="Courier New"/>
                <a:ea typeface="Courier New"/>
                <a:cs typeface="Courier New"/>
                <a:sym typeface="Courier New"/>
              </a:rPr>
              <a:t>.</a:t>
            </a:r>
            <a:r>
              <a:rPr b="0" i="0" lang="es-CO" sz="1200" u="none" cap="none" strike="noStrike">
                <a:solidFill>
                  <a:srgbClr val="795E26"/>
                </a:solidFill>
                <a:latin typeface="Courier New"/>
                <a:ea typeface="Courier New"/>
                <a:cs typeface="Courier New"/>
                <a:sym typeface="Courier New"/>
              </a:rPr>
              <a:t>format</a:t>
            </a:r>
            <a:r>
              <a:rPr b="0" i="0" lang="es-CO" sz="1200" u="none" cap="none" strike="noStrike">
                <a:solidFill>
                  <a:srgbClr val="000000"/>
                </a:solidFill>
                <a:latin typeface="Courier New"/>
                <a:ea typeface="Courier New"/>
                <a:cs typeface="Courier New"/>
                <a:sym typeface="Courier New"/>
              </a:rPr>
              <a:t>(</a:t>
            </a:r>
            <a:r>
              <a:rPr b="0" i="0" lang="es-CO" sz="1200" u="none" cap="none" strike="noStrike">
                <a:solidFill>
                  <a:srgbClr val="795E26"/>
                </a:solidFill>
                <a:latin typeface="Courier New"/>
                <a:ea typeface="Courier New"/>
                <a:cs typeface="Courier New"/>
                <a:sym typeface="Courier New"/>
              </a:rPr>
              <a:t>len</a:t>
            </a:r>
            <a:r>
              <a:rPr b="0" i="0" lang="es-CO" sz="1200" u="none" cap="none" strike="noStrike">
                <a:solidFill>
                  <a:srgbClr val="000000"/>
                </a:solidFill>
                <a:latin typeface="Courier New"/>
                <a:ea typeface="Courier New"/>
                <a:cs typeface="Courier New"/>
                <a:sym typeface="Courier New"/>
              </a:rPr>
              <a:t>(contornos)))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p:txBody>
      </p:sp>
      <p:sp>
        <p:nvSpPr>
          <p:cNvPr id="286" name="Google Shape;286;p22"/>
          <p:cNvSpPr/>
          <p:nvPr/>
        </p:nvSpPr>
        <p:spPr>
          <a:xfrm>
            <a:off x="1190962" y="3806640"/>
            <a:ext cx="11001038" cy="1477328"/>
          </a:xfrm>
          <a:prstGeom prst="rect">
            <a:avLst/>
          </a:prstGeom>
          <a:solidFill>
            <a:schemeClr val="lt1"/>
          </a:solid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800"/>
              <a:buFont typeface="Arial"/>
              <a:buChar char="•"/>
            </a:pPr>
            <a:r>
              <a:rPr b="0" i="0" lang="es-CO" sz="1800" u="none" cap="none" strike="noStrike">
                <a:solidFill>
                  <a:srgbClr val="000000"/>
                </a:solidFill>
                <a:latin typeface="Arial"/>
                <a:ea typeface="Arial"/>
                <a:cs typeface="Arial"/>
                <a:sym typeface="Arial"/>
              </a:rPr>
              <a:t>cv2.RETR_EXTERNAL, devuelve todos los contornos externos (si tiene contornos internos no los contabiliza).</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cv.CHAIN_APPROX_SIMPLE . Elimina todos los puntos redundantes y comprime el contorno, ahorrando así memoria.</a:t>
            </a:r>
            <a:endParaRPr b="0" i="0" sz="1800" u="none" cap="none" strike="noStrike">
              <a:solidFill>
                <a:schemeClr val="dk1"/>
              </a:solidFill>
              <a:latin typeface="Arial"/>
              <a:ea typeface="Arial"/>
              <a:cs typeface="Arial"/>
              <a:sym typeface="Arial"/>
            </a:endParaRPr>
          </a:p>
        </p:txBody>
      </p:sp>
      <p:pic>
        <p:nvPicPr>
          <p:cNvPr id="287" name="Google Shape;287;p22"/>
          <p:cNvPicPr preferRelativeResize="0"/>
          <p:nvPr/>
        </p:nvPicPr>
        <p:blipFill rotWithShape="1">
          <a:blip r:embed="rId5">
            <a:alphaModFix/>
          </a:blip>
          <a:srcRect b="0" l="0" r="0" t="0"/>
          <a:stretch/>
        </p:blipFill>
        <p:spPr>
          <a:xfrm>
            <a:off x="1359029" y="3067618"/>
            <a:ext cx="3962400" cy="428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1" name="Shape 291"/>
        <p:cNvGrpSpPr/>
        <p:nvPr/>
      </p:nvGrpSpPr>
      <p:grpSpPr>
        <a:xfrm>
          <a:off x="0" y="0"/>
          <a:ext cx="0" cy="0"/>
          <a:chOff x="0" y="0"/>
          <a:chExt cx="0" cy="0"/>
        </a:xfrm>
      </p:grpSpPr>
      <p:sp>
        <p:nvSpPr>
          <p:cNvPr id="292" name="Google Shape;292;p23"/>
          <p:cNvSpPr txBox="1"/>
          <p:nvPr/>
        </p:nvSpPr>
        <p:spPr>
          <a:xfrm>
            <a:off x="1614197" y="475862"/>
            <a:ext cx="684866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Opencv en Google Colaboratory</a:t>
            </a:r>
            <a:endParaRPr b="1" i="0" sz="3200" u="none" cap="none" strike="noStrike">
              <a:solidFill>
                <a:srgbClr val="0D5274"/>
              </a:solidFill>
              <a:latin typeface="Calibri"/>
              <a:ea typeface="Calibri"/>
              <a:cs typeface="Calibri"/>
              <a:sym typeface="Calibri"/>
            </a:endParaRPr>
          </a:p>
        </p:txBody>
      </p:sp>
      <p:sp>
        <p:nvSpPr>
          <p:cNvPr id="293" name="Google Shape;293;p23"/>
          <p:cNvSpPr/>
          <p:nvPr/>
        </p:nvSpPr>
        <p:spPr>
          <a:xfrm>
            <a:off x="8467810" y="670303"/>
            <a:ext cx="3396343" cy="465546"/>
          </a:xfrm>
          <a:custGeom>
            <a:rect b="b" l="l" r="r" t="t"/>
            <a:pathLst>
              <a:path extrusionOk="0" h="465546" w="3396343">
                <a:moveTo>
                  <a:pt x="0" y="0"/>
                </a:moveTo>
                <a:lnTo>
                  <a:pt x="2891246" y="0"/>
                </a:lnTo>
                <a:lnTo>
                  <a:pt x="3396343" y="452846"/>
                </a:lnTo>
                <a:lnTo>
                  <a:pt x="450850" y="465546"/>
                </a:lnTo>
                <a:lnTo>
                  <a:pt x="0" y="0"/>
                </a:lnTo>
                <a:close/>
              </a:path>
            </a:pathLst>
          </a:custGeom>
          <a:solidFill>
            <a:srgbClr val="E9B3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800"/>
              <a:buFont typeface="Arial"/>
              <a:buNone/>
            </a:pPr>
            <a:r>
              <a:rPr b="1" i="0" lang="es-CO" sz="2800" u="none" cap="none" strike="noStrike">
                <a:solidFill>
                  <a:schemeClr val="dk1"/>
                </a:solidFill>
                <a:latin typeface="Calibri"/>
                <a:ea typeface="Calibri"/>
                <a:cs typeface="Calibri"/>
                <a:sym typeface="Calibri"/>
              </a:rPr>
              <a:t>Filtros</a:t>
            </a:r>
            <a:endParaRPr b="0" i="0" sz="1400" u="none" cap="none" strike="noStrike">
              <a:solidFill>
                <a:srgbClr val="000000"/>
              </a:solidFill>
              <a:latin typeface="Arial"/>
              <a:ea typeface="Arial"/>
              <a:cs typeface="Arial"/>
              <a:sym typeface="Arial"/>
            </a:endParaRPr>
          </a:p>
        </p:txBody>
      </p:sp>
      <p:sp>
        <p:nvSpPr>
          <p:cNvPr id="294" name="Google Shape;294;p23"/>
          <p:cNvSpPr/>
          <p:nvPr/>
        </p:nvSpPr>
        <p:spPr>
          <a:xfrm>
            <a:off x="1359029" y="1255078"/>
            <a:ext cx="885692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chemeClr val="dk1"/>
                </a:solidFill>
                <a:latin typeface="Arial"/>
                <a:ea typeface="Arial"/>
                <a:cs typeface="Arial"/>
                <a:sym typeface="Arial"/>
              </a:rPr>
              <a:t>Detector de bordes Canny, contando monedas</a:t>
            </a:r>
            <a:endParaRPr b="0" i="0" sz="1400" u="none" cap="none" strike="noStrike">
              <a:solidFill>
                <a:srgbClr val="000000"/>
              </a:solidFill>
              <a:latin typeface="Arial"/>
              <a:ea typeface="Arial"/>
              <a:cs typeface="Arial"/>
              <a:sym typeface="Arial"/>
            </a:endParaRPr>
          </a:p>
        </p:txBody>
      </p:sp>
      <p:sp>
        <p:nvSpPr>
          <p:cNvPr id="295" name="Google Shape;295;p23"/>
          <p:cNvSpPr/>
          <p:nvPr/>
        </p:nvSpPr>
        <p:spPr>
          <a:xfrm>
            <a:off x="1273323" y="2023487"/>
            <a:ext cx="10827522" cy="26725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chemeClr val="dk1"/>
                </a:solidFill>
                <a:latin typeface="Arial"/>
                <a:ea typeface="Arial"/>
                <a:cs typeface="Arial"/>
                <a:sym typeface="Arial"/>
              </a:rPr>
              <a:t>Taller: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Para las imágenes </a:t>
            </a:r>
            <a:r>
              <a:rPr b="1" i="0" lang="es-CO" sz="1800" u="none" cap="none" strike="noStrike">
                <a:solidFill>
                  <a:schemeClr val="dk1"/>
                </a:solidFill>
                <a:latin typeface="Arial"/>
                <a:ea typeface="Arial"/>
                <a:cs typeface="Arial"/>
                <a:sym typeface="Arial"/>
              </a:rPr>
              <a:t>coins2.jpg</a:t>
            </a:r>
            <a:r>
              <a:rPr b="0" i="0" lang="es-CO" sz="1800" u="none" cap="none" strike="noStrike">
                <a:solidFill>
                  <a:schemeClr val="dk1"/>
                </a:solidFill>
                <a:latin typeface="Arial"/>
                <a:ea typeface="Arial"/>
                <a:cs typeface="Arial"/>
                <a:sym typeface="Arial"/>
              </a:rPr>
              <a:t> y </a:t>
            </a:r>
            <a:r>
              <a:rPr b="1" i="0" lang="es-CO" sz="1800" u="none" cap="none" strike="noStrike">
                <a:solidFill>
                  <a:schemeClr val="dk1"/>
                </a:solidFill>
                <a:latin typeface="Arial"/>
                <a:ea typeface="Arial"/>
                <a:cs typeface="Arial"/>
                <a:sym typeface="Arial"/>
              </a:rPr>
              <a:t>coins3.jpg</a:t>
            </a:r>
            <a:r>
              <a:rPr b="0" i="0" lang="es-CO" sz="1800" u="none" cap="none" strike="noStrike">
                <a:solidFill>
                  <a:schemeClr val="dk1"/>
                </a:solidFill>
                <a:latin typeface="Arial"/>
                <a:ea typeface="Arial"/>
                <a:cs typeface="Arial"/>
                <a:sym typeface="Arial"/>
              </a:rPr>
              <a:t>, diseñar programa en Python para que reconozca la cantidad de monedas.</a:t>
            </a:r>
            <a:endParaRPr b="0" i="0" sz="1400" u="none" cap="none" strike="noStrike">
              <a:solidFill>
                <a:srgbClr val="000000"/>
              </a:solidFill>
              <a:latin typeface="Arial"/>
              <a:ea typeface="Arial"/>
              <a:cs typeface="Arial"/>
              <a:sym typeface="Arial"/>
            </a:endParaRPr>
          </a:p>
          <a:p>
            <a:pPr indent="-228600" lvl="0" marL="342900" marR="0" rtl="0" algn="l">
              <a:lnSpc>
                <a:spcPct val="15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228600" lvl="0" marL="342900" marR="0" rtl="0" algn="l">
              <a:lnSpc>
                <a:spcPct val="15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1800"/>
              <a:buFont typeface="Arial"/>
              <a:buNone/>
            </a:pPr>
            <a:r>
              <a:rPr b="1" i="0" lang="es-CO" sz="1800" u="none" cap="none" strike="noStrike">
                <a:solidFill>
                  <a:schemeClr val="dk1"/>
                </a:solidFill>
                <a:latin typeface="Arial"/>
                <a:ea typeface="Arial"/>
                <a:cs typeface="Arial"/>
                <a:sym typeface="Arial"/>
              </a:rPr>
              <a:t>Varia en algo el programa para cada imagen…y como lo podría optimizar?</a:t>
            </a:r>
            <a:endParaRPr b="1" i="0" sz="1800" u="none" cap="none" strike="noStrik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9" name="Shape 29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3"/>
          <p:cNvSpPr txBox="1"/>
          <p:nvPr/>
        </p:nvSpPr>
        <p:spPr>
          <a:xfrm>
            <a:off x="3400935" y="363894"/>
            <a:ext cx="5390130"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0"/>
              <a:buFont typeface="Arial"/>
              <a:buNone/>
            </a:pPr>
            <a:r>
              <a:rPr b="1" i="0" lang="es-CO" sz="8000" u="sng" cap="none" strike="noStrike">
                <a:solidFill>
                  <a:srgbClr val="99151A"/>
                </a:solidFill>
                <a:latin typeface="Calibri"/>
                <a:ea typeface="Calibri"/>
                <a:cs typeface="Calibri"/>
                <a:sym typeface="Calibri"/>
              </a:rPr>
              <a:t>CONTENIDO</a:t>
            </a:r>
            <a:endParaRPr b="1" i="0" sz="8000" u="sng" cap="none" strike="noStrike">
              <a:solidFill>
                <a:srgbClr val="99151A"/>
              </a:solidFill>
              <a:latin typeface="Calibri"/>
              <a:ea typeface="Calibri"/>
              <a:cs typeface="Calibri"/>
              <a:sym typeface="Calibri"/>
            </a:endParaRPr>
          </a:p>
        </p:txBody>
      </p:sp>
      <p:sp>
        <p:nvSpPr>
          <p:cNvPr id="94" name="Google Shape;94;p3"/>
          <p:cNvSpPr txBox="1"/>
          <p:nvPr/>
        </p:nvSpPr>
        <p:spPr>
          <a:xfrm>
            <a:off x="1931437" y="2239348"/>
            <a:ext cx="7828384" cy="336502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Representación de imágenes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Tipos de datos e imágenes en OpenCV</a:t>
            </a:r>
            <a:endParaRPr b="0" i="0" sz="1800" u="none" cap="none" strike="noStrike">
              <a:solidFill>
                <a:schemeClr val="dk1"/>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Canales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Filtros lineales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Suavizado del ruido</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Resaltado de aristas con filtros lineales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Operadores morfológicos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Filtros y operaciones en OpenCV</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8" name="Shape 98"/>
        <p:cNvGrpSpPr/>
        <p:nvPr/>
      </p:nvGrpSpPr>
      <p:grpSpPr>
        <a:xfrm>
          <a:off x="0" y="0"/>
          <a:ext cx="0" cy="0"/>
          <a:chOff x="0" y="0"/>
          <a:chExt cx="0" cy="0"/>
        </a:xfrm>
      </p:grpSpPr>
      <p:sp>
        <p:nvSpPr>
          <p:cNvPr id="99" name="Google Shape;99;p4"/>
          <p:cNvSpPr txBox="1"/>
          <p:nvPr/>
        </p:nvSpPr>
        <p:spPr>
          <a:xfrm>
            <a:off x="1614197" y="475862"/>
            <a:ext cx="684866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FFC000"/>
                </a:solidFill>
                <a:latin typeface="Calibri"/>
                <a:ea typeface="Calibri"/>
                <a:cs typeface="Calibri"/>
                <a:sym typeface="Calibri"/>
              </a:rPr>
              <a:t>Describir Imágenes como un función</a:t>
            </a:r>
            <a:endParaRPr b="0" i="0" sz="1400" u="none" cap="none" strike="noStrike">
              <a:solidFill>
                <a:srgbClr val="000000"/>
              </a:solidFill>
              <a:latin typeface="Arial"/>
              <a:ea typeface="Arial"/>
              <a:cs typeface="Arial"/>
              <a:sym typeface="Arial"/>
            </a:endParaRPr>
          </a:p>
        </p:txBody>
      </p:sp>
      <p:pic>
        <p:nvPicPr>
          <p:cNvPr id="100" name="Google Shape;100;p4"/>
          <p:cNvPicPr preferRelativeResize="0"/>
          <p:nvPr/>
        </p:nvPicPr>
        <p:blipFill rotWithShape="1">
          <a:blip r:embed="rId4">
            <a:alphaModFix/>
          </a:blip>
          <a:srcRect b="0" l="0" r="0" t="0"/>
          <a:stretch/>
        </p:blipFill>
        <p:spPr>
          <a:xfrm>
            <a:off x="4412132" y="3881644"/>
            <a:ext cx="2286000" cy="1190625"/>
          </a:xfrm>
          <a:prstGeom prst="rect">
            <a:avLst/>
          </a:prstGeom>
          <a:noFill/>
          <a:ln>
            <a:noFill/>
          </a:ln>
        </p:spPr>
      </p:pic>
      <p:sp>
        <p:nvSpPr>
          <p:cNvPr id="101" name="Google Shape;101;p4"/>
          <p:cNvSpPr txBox="1"/>
          <p:nvPr/>
        </p:nvSpPr>
        <p:spPr>
          <a:xfrm>
            <a:off x="1264779" y="1217467"/>
            <a:ext cx="10927221" cy="286232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Podemos pensar en una </a:t>
            </a:r>
            <a:r>
              <a:rPr b="1" i="0" lang="es-CO" sz="1800" u="none" cap="none" strike="noStrike">
                <a:solidFill>
                  <a:schemeClr val="dk1"/>
                </a:solidFill>
                <a:latin typeface="Arial"/>
                <a:ea typeface="Arial"/>
                <a:cs typeface="Arial"/>
                <a:sym typeface="Arial"/>
              </a:rPr>
              <a:t>imagen </a:t>
            </a:r>
            <a:r>
              <a:rPr b="0" i="0" lang="es-CO" sz="1800" u="none" cap="none" strike="noStrike">
                <a:solidFill>
                  <a:schemeClr val="dk1"/>
                </a:solidFill>
                <a:latin typeface="Arial"/>
                <a:ea typeface="Arial"/>
                <a:cs typeface="Arial"/>
                <a:sym typeface="Arial"/>
              </a:rPr>
              <a:t>como una función  </a:t>
            </a:r>
            <a:r>
              <a:rPr b="0" i="1" lang="es-CO" sz="1800" u="none" cap="none" strike="noStrike">
                <a:solidFill>
                  <a:schemeClr val="dk1"/>
                </a:solidFill>
                <a:latin typeface="Arial"/>
                <a:ea typeface="Arial"/>
                <a:cs typeface="Arial"/>
                <a:sym typeface="Arial"/>
              </a:rPr>
              <a:t>f</a:t>
            </a:r>
            <a:r>
              <a:rPr b="0" i="0" lang="es-CO" sz="1800" u="none" cap="none" strike="noStrike">
                <a:solidFill>
                  <a:schemeClr val="dk1"/>
                </a:solidFill>
                <a:latin typeface="Arial"/>
                <a:ea typeface="Arial"/>
                <a:cs typeface="Arial"/>
                <a:sym typeface="Arial"/>
              </a:rPr>
              <a:t>, de R</a:t>
            </a:r>
            <a:r>
              <a:rPr b="0" baseline="30000" i="0" lang="es-CO" sz="1800" u="none" cap="none" strike="noStrike">
                <a:solidFill>
                  <a:schemeClr val="dk1"/>
                </a:solidFill>
                <a:latin typeface="Arial"/>
                <a:ea typeface="Arial"/>
                <a:cs typeface="Arial"/>
                <a:sym typeface="Arial"/>
              </a:rPr>
              <a:t>2</a:t>
            </a:r>
            <a:r>
              <a:rPr b="0" i="0" lang="es-CO" sz="1800" u="none" cap="none" strike="noStrike">
                <a:solidFill>
                  <a:schemeClr val="dk1"/>
                </a:solidFill>
                <a:latin typeface="Arial"/>
                <a:ea typeface="Arial"/>
                <a:cs typeface="Arial"/>
                <a:sym typeface="Arial"/>
              </a:rPr>
              <a:t> to R:</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1" lang="es-CO" sz="1800" u="none" cap="none" strike="noStrike">
                <a:solidFill>
                  <a:schemeClr val="dk1"/>
                </a:solidFill>
                <a:latin typeface="Arial"/>
                <a:ea typeface="Arial"/>
                <a:cs typeface="Arial"/>
                <a:sym typeface="Arial"/>
              </a:rPr>
              <a:t>f </a:t>
            </a:r>
            <a:r>
              <a:rPr b="0" i="0" lang="es-CO" sz="1800" u="none" cap="none" strike="noStrike">
                <a:solidFill>
                  <a:schemeClr val="dk1"/>
                </a:solidFill>
                <a:latin typeface="Arial"/>
                <a:ea typeface="Arial"/>
                <a:cs typeface="Arial"/>
                <a:sym typeface="Arial"/>
              </a:rPr>
              <a:t>( </a:t>
            </a:r>
            <a:r>
              <a:rPr b="0" i="1" lang="es-CO" sz="1800" u="none" cap="none" strike="noStrike">
                <a:solidFill>
                  <a:schemeClr val="dk1"/>
                </a:solidFill>
                <a:latin typeface="Arial"/>
                <a:ea typeface="Arial"/>
                <a:cs typeface="Arial"/>
                <a:sym typeface="Arial"/>
              </a:rPr>
              <a:t>x, y </a:t>
            </a:r>
            <a:r>
              <a:rPr b="0" i="0" lang="es-CO" sz="1800" u="none" cap="none" strike="noStrike">
                <a:solidFill>
                  <a:schemeClr val="dk1"/>
                </a:solidFill>
                <a:latin typeface="Arial"/>
                <a:ea typeface="Arial"/>
                <a:cs typeface="Arial"/>
                <a:sym typeface="Arial"/>
              </a:rPr>
              <a:t>) devuelve la </a:t>
            </a:r>
            <a:r>
              <a:rPr b="1" i="0" lang="es-CO" sz="1800" u="none" cap="none" strike="noStrike">
                <a:solidFill>
                  <a:schemeClr val="dk1"/>
                </a:solidFill>
                <a:latin typeface="Arial"/>
                <a:ea typeface="Arial"/>
                <a:cs typeface="Arial"/>
                <a:sym typeface="Arial"/>
              </a:rPr>
              <a:t>intensidad </a:t>
            </a:r>
            <a:r>
              <a:rPr b="0" i="0" lang="es-CO" sz="1800" u="none" cap="none" strike="noStrike">
                <a:solidFill>
                  <a:schemeClr val="dk1"/>
                </a:solidFill>
                <a:latin typeface="Arial"/>
                <a:ea typeface="Arial"/>
                <a:cs typeface="Arial"/>
                <a:sym typeface="Arial"/>
              </a:rPr>
              <a:t>en la posición ( </a:t>
            </a:r>
            <a:r>
              <a:rPr b="0" i="1" lang="es-CO" sz="1800" u="none" cap="none" strike="noStrike">
                <a:solidFill>
                  <a:schemeClr val="dk1"/>
                </a:solidFill>
                <a:latin typeface="Arial"/>
                <a:ea typeface="Arial"/>
                <a:cs typeface="Arial"/>
                <a:sym typeface="Arial"/>
              </a:rPr>
              <a:t>x, y </a:t>
            </a:r>
            <a:r>
              <a:rPr b="0" i="0" lang="es-CO"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En la realidad, la imagen sólo está definida sobre un rectángulo [</a:t>
            </a:r>
            <a:r>
              <a:rPr b="0" i="1" lang="es-CO" sz="1800" u="none" cap="none" strike="noStrike">
                <a:solidFill>
                  <a:schemeClr val="dk1"/>
                </a:solidFill>
                <a:latin typeface="Arial"/>
                <a:ea typeface="Arial"/>
                <a:cs typeface="Arial"/>
                <a:sym typeface="Arial"/>
              </a:rPr>
              <a:t>a</a:t>
            </a:r>
            <a:r>
              <a:rPr b="0" i="0" lang="es-CO" sz="1800" u="none" cap="none" strike="noStrike">
                <a:solidFill>
                  <a:schemeClr val="dk1"/>
                </a:solidFill>
                <a:latin typeface="Arial"/>
                <a:ea typeface="Arial"/>
                <a:cs typeface="Arial"/>
                <a:sym typeface="Arial"/>
              </a:rPr>
              <a:t>,</a:t>
            </a:r>
            <a:r>
              <a:rPr b="0" i="1" lang="es-CO" sz="1800" u="none" cap="none" strike="noStrike">
                <a:solidFill>
                  <a:schemeClr val="dk1"/>
                </a:solidFill>
                <a:latin typeface="Arial"/>
                <a:ea typeface="Arial"/>
                <a:cs typeface="Arial"/>
                <a:sym typeface="Arial"/>
              </a:rPr>
              <a:t>b</a:t>
            </a:r>
            <a:r>
              <a:rPr b="0" i="0" lang="es-CO" sz="1800" u="none" cap="none" strike="noStrike">
                <a:solidFill>
                  <a:schemeClr val="dk1"/>
                </a:solidFill>
                <a:latin typeface="Arial"/>
                <a:ea typeface="Arial"/>
                <a:cs typeface="Arial"/>
                <a:sym typeface="Arial"/>
              </a:rPr>
              <a:t>]x[</a:t>
            </a:r>
            <a:r>
              <a:rPr b="0" i="1" lang="es-CO" sz="1800" u="none" cap="none" strike="noStrike">
                <a:solidFill>
                  <a:schemeClr val="dk1"/>
                </a:solidFill>
                <a:latin typeface="Arial"/>
                <a:ea typeface="Arial"/>
                <a:cs typeface="Arial"/>
                <a:sym typeface="Arial"/>
              </a:rPr>
              <a:t>c</a:t>
            </a:r>
            <a:r>
              <a:rPr b="0" i="0" lang="es-CO" sz="1800" u="none" cap="none" strike="noStrike">
                <a:solidFill>
                  <a:schemeClr val="dk1"/>
                </a:solidFill>
                <a:latin typeface="Arial"/>
                <a:ea typeface="Arial"/>
                <a:cs typeface="Arial"/>
                <a:sym typeface="Arial"/>
              </a:rPr>
              <a:t>,</a:t>
            </a:r>
            <a:r>
              <a:rPr b="0" i="1" lang="es-CO" sz="1800" u="none" cap="none" strike="noStrike">
                <a:solidFill>
                  <a:schemeClr val="dk1"/>
                </a:solidFill>
                <a:latin typeface="Arial"/>
                <a:ea typeface="Arial"/>
                <a:cs typeface="Arial"/>
                <a:sym typeface="Arial"/>
              </a:rPr>
              <a:t>d</a:t>
            </a:r>
            <a:r>
              <a:rPr b="0" i="0" lang="es-CO"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Una imagen de color son tres funciones juntas.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Podemos formalizar este concepto con una función color donde la imagen es solo tres funciones pegadas juntas. Podemos escribir esto como una función de "valor vectorial“.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2" name="Google Shape;102;p4"/>
          <p:cNvPicPr preferRelativeResize="0"/>
          <p:nvPr/>
        </p:nvPicPr>
        <p:blipFill rotWithShape="1">
          <a:blip r:embed="rId5">
            <a:alphaModFix/>
          </a:blip>
          <a:srcRect b="0" l="0" r="0" t="0"/>
          <a:stretch/>
        </p:blipFill>
        <p:spPr>
          <a:xfrm>
            <a:off x="6397222" y="5137197"/>
            <a:ext cx="2066925" cy="1743075"/>
          </a:xfrm>
          <a:prstGeom prst="rect">
            <a:avLst/>
          </a:prstGeom>
          <a:noFill/>
          <a:ln>
            <a:noFill/>
          </a:ln>
        </p:spPr>
      </p:pic>
      <p:pic>
        <p:nvPicPr>
          <p:cNvPr descr="Imagen relacionada" id="103" name="Google Shape;103;p4"/>
          <p:cNvPicPr preferRelativeResize="0"/>
          <p:nvPr/>
        </p:nvPicPr>
        <p:blipFill rotWithShape="1">
          <a:blip r:embed="rId6">
            <a:alphaModFix/>
          </a:blip>
          <a:srcRect b="0" l="0" r="0" t="0"/>
          <a:stretch/>
        </p:blipFill>
        <p:spPr>
          <a:xfrm>
            <a:off x="3730902" y="5283493"/>
            <a:ext cx="1927261" cy="1445446"/>
          </a:xfrm>
          <a:prstGeom prst="rect">
            <a:avLst/>
          </a:prstGeom>
          <a:noFill/>
          <a:ln>
            <a:noFill/>
          </a:ln>
        </p:spPr>
      </p:pic>
      <p:cxnSp>
        <p:nvCxnSpPr>
          <p:cNvPr id="104" name="Google Shape;104;p4"/>
          <p:cNvCxnSpPr/>
          <p:nvPr/>
        </p:nvCxnSpPr>
        <p:spPr>
          <a:xfrm>
            <a:off x="4750201" y="5413696"/>
            <a:ext cx="1513269" cy="437882"/>
          </a:xfrm>
          <a:prstGeom prst="straightConnector1">
            <a:avLst/>
          </a:prstGeom>
          <a:noFill/>
          <a:ln cap="flat" cmpd="sng" w="9525">
            <a:solidFill>
              <a:schemeClr val="accent1"/>
            </a:solidFill>
            <a:prstDash val="solid"/>
            <a:miter lim="800000"/>
            <a:headEnd len="sm" w="sm" type="none"/>
            <a:tailEnd len="med" w="med" type="triangle"/>
          </a:ln>
        </p:spPr>
      </p:cxnSp>
      <p:sp>
        <p:nvSpPr>
          <p:cNvPr id="105" name="Google Shape;105;p4"/>
          <p:cNvSpPr/>
          <p:nvPr/>
        </p:nvSpPr>
        <p:spPr>
          <a:xfrm>
            <a:off x="4685806" y="5362180"/>
            <a:ext cx="128789" cy="103031"/>
          </a:xfrm>
          <a:prstGeom prst="ellipse">
            <a:avLst/>
          </a:prstGeom>
          <a:no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5"/>
          <p:cNvSpPr txBox="1"/>
          <p:nvPr/>
        </p:nvSpPr>
        <p:spPr>
          <a:xfrm>
            <a:off x="1614197" y="475862"/>
            <a:ext cx="684866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FFC000"/>
                </a:solidFill>
                <a:latin typeface="Calibri"/>
                <a:ea typeface="Calibri"/>
                <a:cs typeface="Calibri"/>
                <a:sym typeface="Calibri"/>
              </a:rPr>
              <a:t>¿Cómo describir una imagen digital?</a:t>
            </a:r>
            <a:endParaRPr b="0" i="0" sz="1400" u="none" cap="none" strike="noStrike">
              <a:solidFill>
                <a:srgbClr val="000000"/>
              </a:solidFill>
              <a:latin typeface="Arial"/>
              <a:ea typeface="Arial"/>
              <a:cs typeface="Arial"/>
              <a:sym typeface="Arial"/>
            </a:endParaRPr>
          </a:p>
        </p:txBody>
      </p:sp>
      <p:sp>
        <p:nvSpPr>
          <p:cNvPr id="111" name="Google Shape;111;p5"/>
          <p:cNvSpPr txBox="1"/>
          <p:nvPr/>
        </p:nvSpPr>
        <p:spPr>
          <a:xfrm>
            <a:off x="1239140" y="1306905"/>
            <a:ext cx="10952859"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Fotografías o imágenes digitales (discretas):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es-CO" sz="1800" u="none" cap="none" strike="noStrike">
                <a:solidFill>
                  <a:schemeClr val="dk1"/>
                </a:solidFill>
                <a:latin typeface="Arial"/>
                <a:ea typeface="Arial"/>
                <a:cs typeface="Arial"/>
                <a:sym typeface="Arial"/>
              </a:rPr>
              <a:t>Muestreamos </a:t>
            </a:r>
            <a:r>
              <a:rPr b="0" i="0" lang="es-CO" sz="1800" u="none" cap="none" strike="noStrike">
                <a:solidFill>
                  <a:schemeClr val="dk1"/>
                </a:solidFill>
                <a:latin typeface="Arial"/>
                <a:ea typeface="Arial"/>
                <a:cs typeface="Arial"/>
                <a:sym typeface="Arial"/>
              </a:rPr>
              <a:t>al espacio 2D sobre una matriz</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1" i="0" lang="es-CO" sz="1800" u="none" cap="none" strike="noStrike">
                <a:solidFill>
                  <a:schemeClr val="dk1"/>
                </a:solidFill>
                <a:latin typeface="Arial"/>
                <a:ea typeface="Arial"/>
                <a:cs typeface="Arial"/>
                <a:sym typeface="Arial"/>
              </a:rPr>
              <a:t>Discretizamos </a:t>
            </a:r>
            <a:r>
              <a:rPr b="0" i="0" lang="es-CO" sz="1800" u="none" cap="none" strike="noStrike">
                <a:solidFill>
                  <a:schemeClr val="dk1"/>
                </a:solidFill>
                <a:latin typeface="Arial"/>
                <a:ea typeface="Arial"/>
                <a:cs typeface="Arial"/>
                <a:sym typeface="Arial"/>
              </a:rPr>
              <a:t>cada muestra (donde redondeamos hasta el entero más cercano)</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La imagen puede representarse entonces como una matriz de valores enteros</a:t>
            </a:r>
            <a:endParaRPr b="0" i="0" sz="1400" u="none" cap="none" strike="noStrike">
              <a:solidFill>
                <a:srgbClr val="000000"/>
              </a:solidFill>
              <a:latin typeface="Arial"/>
              <a:ea typeface="Arial"/>
              <a:cs typeface="Arial"/>
              <a:sym typeface="Arial"/>
            </a:endParaRPr>
          </a:p>
        </p:txBody>
      </p:sp>
      <p:pic>
        <p:nvPicPr>
          <p:cNvPr id="112" name="Google Shape;112;p5"/>
          <p:cNvPicPr preferRelativeResize="0"/>
          <p:nvPr/>
        </p:nvPicPr>
        <p:blipFill rotWithShape="1">
          <a:blip r:embed="rId4">
            <a:alphaModFix/>
          </a:blip>
          <a:srcRect b="0" l="0" r="0" t="0"/>
          <a:stretch/>
        </p:blipFill>
        <p:spPr>
          <a:xfrm>
            <a:off x="2387995" y="3597886"/>
            <a:ext cx="6373753" cy="27842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6" name="Shape 116"/>
        <p:cNvGrpSpPr/>
        <p:nvPr/>
      </p:nvGrpSpPr>
      <p:grpSpPr>
        <a:xfrm>
          <a:off x="0" y="0"/>
          <a:ext cx="0" cy="0"/>
          <a:chOff x="0" y="0"/>
          <a:chExt cx="0" cy="0"/>
        </a:xfrm>
      </p:grpSpPr>
      <p:sp>
        <p:nvSpPr>
          <p:cNvPr id="117" name="Google Shape;117;p6"/>
          <p:cNvSpPr txBox="1"/>
          <p:nvPr/>
        </p:nvSpPr>
        <p:spPr>
          <a:xfrm>
            <a:off x="1614197" y="475862"/>
            <a:ext cx="684866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FFC000"/>
                </a:solidFill>
                <a:latin typeface="Calibri"/>
                <a:ea typeface="Calibri"/>
                <a:cs typeface="Calibri"/>
                <a:sym typeface="Calibri"/>
              </a:rPr>
              <a:t>¿Cómo describir una imagen digital?</a:t>
            </a:r>
            <a:endParaRPr b="0" i="0" sz="1400" u="none" cap="none" strike="noStrike">
              <a:solidFill>
                <a:srgbClr val="000000"/>
              </a:solidFill>
              <a:latin typeface="Arial"/>
              <a:ea typeface="Arial"/>
              <a:cs typeface="Arial"/>
              <a:sym typeface="Arial"/>
            </a:endParaRPr>
          </a:p>
        </p:txBody>
      </p:sp>
      <p:pic>
        <p:nvPicPr>
          <p:cNvPr id="118" name="Google Shape;118;p6"/>
          <p:cNvPicPr preferRelativeResize="0"/>
          <p:nvPr/>
        </p:nvPicPr>
        <p:blipFill rotWithShape="1">
          <a:blip r:embed="rId4">
            <a:alphaModFix/>
          </a:blip>
          <a:srcRect b="0" l="0" r="0" t="0"/>
          <a:stretch/>
        </p:blipFill>
        <p:spPr>
          <a:xfrm>
            <a:off x="2458597" y="1841826"/>
            <a:ext cx="6686550" cy="4457700"/>
          </a:xfrm>
          <a:prstGeom prst="rect">
            <a:avLst/>
          </a:prstGeom>
          <a:noFill/>
          <a:ln>
            <a:noFill/>
          </a:ln>
        </p:spPr>
      </p:pic>
      <p:sp>
        <p:nvSpPr>
          <p:cNvPr id="119" name="Google Shape;119;p6"/>
          <p:cNvSpPr/>
          <p:nvPr/>
        </p:nvSpPr>
        <p:spPr>
          <a:xfrm>
            <a:off x="1458414" y="1321181"/>
            <a:ext cx="18133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CO" sz="1800" u="sng" cap="none" strike="noStrike">
                <a:solidFill>
                  <a:schemeClr val="dk1"/>
                </a:solidFill>
                <a:latin typeface="Arial"/>
                <a:ea typeface="Arial"/>
                <a:cs typeface="Arial"/>
                <a:sym typeface="Arial"/>
              </a:rPr>
              <a:t>Niveles de gris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Google Shape;124;p7"/>
          <p:cNvSpPr txBox="1"/>
          <p:nvPr/>
        </p:nvSpPr>
        <p:spPr>
          <a:xfrm>
            <a:off x="1614197" y="475862"/>
            <a:ext cx="684866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FFC000"/>
                </a:solidFill>
                <a:latin typeface="Calibri"/>
                <a:ea typeface="Calibri"/>
                <a:cs typeface="Calibri"/>
                <a:sym typeface="Calibri"/>
              </a:rPr>
              <a:t>¿Cómo describir una imagen digital?</a:t>
            </a:r>
            <a:endParaRPr b="0" i="0" sz="1400" u="none" cap="none" strike="noStrike">
              <a:solidFill>
                <a:srgbClr val="000000"/>
              </a:solidFill>
              <a:latin typeface="Arial"/>
              <a:ea typeface="Arial"/>
              <a:cs typeface="Arial"/>
              <a:sym typeface="Arial"/>
            </a:endParaRPr>
          </a:p>
        </p:txBody>
      </p:sp>
      <p:sp>
        <p:nvSpPr>
          <p:cNvPr id="125" name="Google Shape;125;p7"/>
          <p:cNvSpPr/>
          <p:nvPr/>
        </p:nvSpPr>
        <p:spPr>
          <a:xfrm>
            <a:off x="1272366" y="1295865"/>
            <a:ext cx="283763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CO" sz="1800" u="sng" cap="none" strike="noStrike">
                <a:solidFill>
                  <a:schemeClr val="dk1"/>
                </a:solidFill>
                <a:latin typeface="Arial"/>
                <a:ea typeface="Arial"/>
                <a:cs typeface="Arial"/>
                <a:sym typeface="Arial"/>
              </a:rPr>
              <a:t>Color, 3 canales (R,G,B)</a:t>
            </a:r>
            <a:endParaRPr b="0" i="0" sz="1400" u="none" cap="none" strike="noStrike">
              <a:solidFill>
                <a:srgbClr val="000000"/>
              </a:solidFill>
              <a:latin typeface="Arial"/>
              <a:ea typeface="Arial"/>
              <a:cs typeface="Arial"/>
              <a:sym typeface="Arial"/>
            </a:endParaRPr>
          </a:p>
        </p:txBody>
      </p:sp>
      <p:pic>
        <p:nvPicPr>
          <p:cNvPr descr="https://upload.wikimedia.org/wikipedia/commons/thumb/e/ef/Barn_grand_tetons_rgb_separation.png/220px-Barn_grand_tetons_rgb_separation.png" id="126" name="Google Shape;126;p7"/>
          <p:cNvPicPr preferRelativeResize="0"/>
          <p:nvPr/>
        </p:nvPicPr>
        <p:blipFill rotWithShape="1">
          <a:blip r:embed="rId4">
            <a:alphaModFix/>
          </a:blip>
          <a:srcRect b="75115" l="0" r="0" t="0"/>
          <a:stretch/>
        </p:blipFill>
        <p:spPr>
          <a:xfrm>
            <a:off x="2175682" y="2537794"/>
            <a:ext cx="3690216" cy="2742370"/>
          </a:xfrm>
          <a:prstGeom prst="rect">
            <a:avLst/>
          </a:prstGeom>
          <a:noFill/>
          <a:ln>
            <a:noFill/>
          </a:ln>
        </p:spPr>
      </p:pic>
      <p:pic>
        <p:nvPicPr>
          <p:cNvPr descr="https://upload.wikimedia.org/wikipedia/commons/thumb/e/ef/Barn_grand_tetons_rgb_separation.png/220px-Barn_grand_tetons_rgb_separation.png" id="127" name="Google Shape;127;p7"/>
          <p:cNvPicPr preferRelativeResize="0"/>
          <p:nvPr/>
        </p:nvPicPr>
        <p:blipFill rotWithShape="1">
          <a:blip r:embed="rId4">
            <a:alphaModFix/>
          </a:blip>
          <a:srcRect b="50255" l="0" r="0" t="24827"/>
          <a:stretch/>
        </p:blipFill>
        <p:spPr>
          <a:xfrm>
            <a:off x="6385115" y="1782371"/>
            <a:ext cx="1739112" cy="1294115"/>
          </a:xfrm>
          <a:prstGeom prst="rect">
            <a:avLst/>
          </a:prstGeom>
          <a:noFill/>
          <a:ln>
            <a:noFill/>
          </a:ln>
        </p:spPr>
      </p:pic>
      <p:pic>
        <p:nvPicPr>
          <p:cNvPr descr="https://upload.wikimedia.org/wikipedia/commons/thumb/e/ef/Barn_grand_tetons_rgb_separation.png/220px-Barn_grand_tetons_rgb_separation.png" id="128" name="Google Shape;128;p7"/>
          <p:cNvPicPr preferRelativeResize="0"/>
          <p:nvPr/>
        </p:nvPicPr>
        <p:blipFill rotWithShape="1">
          <a:blip r:embed="rId4">
            <a:alphaModFix/>
          </a:blip>
          <a:srcRect b="25715" l="0" r="0" t="50913"/>
          <a:stretch/>
        </p:blipFill>
        <p:spPr>
          <a:xfrm>
            <a:off x="6385115" y="3316770"/>
            <a:ext cx="1749559" cy="1221047"/>
          </a:xfrm>
          <a:prstGeom prst="rect">
            <a:avLst/>
          </a:prstGeom>
          <a:noFill/>
          <a:ln>
            <a:noFill/>
          </a:ln>
        </p:spPr>
      </p:pic>
      <p:pic>
        <p:nvPicPr>
          <p:cNvPr descr="https://upload.wikimedia.org/wikipedia/commons/thumb/e/ef/Barn_grand_tetons_rgb_separation.png/220px-Barn_grand_tetons_rgb_separation.png" id="129" name="Google Shape;129;p7"/>
          <p:cNvPicPr preferRelativeResize="0"/>
          <p:nvPr/>
        </p:nvPicPr>
        <p:blipFill rotWithShape="1">
          <a:blip r:embed="rId4">
            <a:alphaModFix/>
          </a:blip>
          <a:srcRect b="0" l="0" r="0" t="75580"/>
          <a:stretch/>
        </p:blipFill>
        <p:spPr>
          <a:xfrm>
            <a:off x="6385115" y="4677152"/>
            <a:ext cx="1754236" cy="1279268"/>
          </a:xfrm>
          <a:prstGeom prst="rect">
            <a:avLst/>
          </a:prstGeom>
          <a:noFill/>
          <a:ln>
            <a:noFill/>
          </a:ln>
        </p:spPr>
      </p:pic>
      <p:sp>
        <p:nvSpPr>
          <p:cNvPr id="130" name="Google Shape;130;p7"/>
          <p:cNvSpPr txBox="1"/>
          <p:nvPr/>
        </p:nvSpPr>
        <p:spPr>
          <a:xfrm>
            <a:off x="8476246" y="2168462"/>
            <a:ext cx="60785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Red</a:t>
            </a:r>
            <a:endParaRPr b="0" i="0" sz="1400" u="none" cap="none" strike="noStrike">
              <a:solidFill>
                <a:srgbClr val="000000"/>
              </a:solidFill>
              <a:latin typeface="Arial"/>
              <a:ea typeface="Arial"/>
              <a:cs typeface="Arial"/>
              <a:sym typeface="Arial"/>
            </a:endParaRPr>
          </a:p>
        </p:txBody>
      </p:sp>
      <p:sp>
        <p:nvSpPr>
          <p:cNvPr id="131" name="Google Shape;131;p7"/>
          <p:cNvSpPr txBox="1"/>
          <p:nvPr/>
        </p:nvSpPr>
        <p:spPr>
          <a:xfrm>
            <a:off x="8437229" y="3742627"/>
            <a:ext cx="82586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Green</a:t>
            </a:r>
            <a:endParaRPr b="0" i="0" sz="1400" u="none" cap="none" strike="noStrike">
              <a:solidFill>
                <a:srgbClr val="000000"/>
              </a:solidFill>
              <a:latin typeface="Arial"/>
              <a:ea typeface="Arial"/>
              <a:cs typeface="Arial"/>
              <a:sym typeface="Arial"/>
            </a:endParaRPr>
          </a:p>
        </p:txBody>
      </p:sp>
      <p:sp>
        <p:nvSpPr>
          <p:cNvPr id="132" name="Google Shape;132;p7"/>
          <p:cNvSpPr txBox="1"/>
          <p:nvPr/>
        </p:nvSpPr>
        <p:spPr>
          <a:xfrm>
            <a:off x="8476246" y="5132120"/>
            <a:ext cx="65594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Blue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6" name="Shape 136"/>
        <p:cNvGrpSpPr/>
        <p:nvPr/>
      </p:nvGrpSpPr>
      <p:grpSpPr>
        <a:xfrm>
          <a:off x="0" y="0"/>
          <a:ext cx="0" cy="0"/>
          <a:chOff x="0" y="0"/>
          <a:chExt cx="0" cy="0"/>
        </a:xfrm>
      </p:grpSpPr>
      <p:sp>
        <p:nvSpPr>
          <p:cNvPr id="137" name="Google Shape;137;p8"/>
          <p:cNvSpPr txBox="1"/>
          <p:nvPr/>
        </p:nvSpPr>
        <p:spPr>
          <a:xfrm>
            <a:off x="1614197" y="475862"/>
            <a:ext cx="7709265"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FFC000"/>
                </a:solidFill>
                <a:latin typeface="Calibri"/>
                <a:ea typeface="Calibri"/>
                <a:cs typeface="Calibri"/>
                <a:sym typeface="Calibri"/>
              </a:rPr>
              <a:t>Filtros que podemos aplicar en imágenes</a:t>
            </a:r>
            <a:endParaRPr b="0" i="0" sz="1400" u="none" cap="none" strike="noStrike">
              <a:solidFill>
                <a:srgbClr val="000000"/>
              </a:solidFill>
              <a:latin typeface="Arial"/>
              <a:ea typeface="Arial"/>
              <a:cs typeface="Arial"/>
              <a:sym typeface="Arial"/>
            </a:endParaRPr>
          </a:p>
        </p:txBody>
      </p:sp>
      <p:sp>
        <p:nvSpPr>
          <p:cNvPr id="138" name="Google Shape;138;p8"/>
          <p:cNvSpPr/>
          <p:nvPr/>
        </p:nvSpPr>
        <p:spPr>
          <a:xfrm>
            <a:off x="1757516" y="1272940"/>
            <a:ext cx="8164151" cy="54784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Transforman imágenes in nuevas imágenes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Arial"/>
                <a:ea typeface="Arial"/>
                <a:cs typeface="Arial"/>
                <a:sym typeface="Arial"/>
              </a:rPr>
              <a:t>Aplicaciones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Suavizado del ruido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Resaltado de aristas y otras características de la imagen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Búsqueda de plantillas</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1"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Filtros lineales y convolución</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Muestreo y aliasing</a:t>
            </a:r>
            <a:endParaRPr b="0" i="0" sz="1800" u="none" cap="none" strike="noStrike">
              <a:solidFill>
                <a:schemeClr val="dk1"/>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Filtros como plantillas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s-CO" sz="1800" u="none" cap="none" strike="noStrike">
                <a:solidFill>
                  <a:schemeClr val="dk1"/>
                </a:solidFill>
                <a:latin typeface="Arial"/>
                <a:ea typeface="Arial"/>
                <a:cs typeface="Arial"/>
                <a:sym typeface="Arial"/>
              </a:rPr>
              <a:t>Pirámides gaussianas</a:t>
            </a:r>
            <a:endParaRPr b="1" i="0" sz="1800" u="none" cap="none" strike="noStrike">
              <a:solidFill>
                <a:schemeClr val="dk1"/>
              </a:solidFill>
              <a:latin typeface="Arial"/>
              <a:ea typeface="Arial"/>
              <a:cs typeface="Arial"/>
              <a:sym typeface="Arial"/>
            </a:endParaRPr>
          </a:p>
        </p:txBody>
      </p:sp>
      <p:pic>
        <p:nvPicPr>
          <p:cNvPr id="139" name="Google Shape;139;p8"/>
          <p:cNvPicPr preferRelativeResize="0"/>
          <p:nvPr/>
        </p:nvPicPr>
        <p:blipFill rotWithShape="1">
          <a:blip r:embed="rId4">
            <a:alphaModFix/>
          </a:blip>
          <a:srcRect b="0" l="0" r="0" t="0"/>
          <a:stretch/>
        </p:blipFill>
        <p:spPr>
          <a:xfrm>
            <a:off x="4711253" y="2750268"/>
            <a:ext cx="1797328" cy="24513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9"/>
          <p:cNvSpPr txBox="1"/>
          <p:nvPr/>
        </p:nvSpPr>
        <p:spPr>
          <a:xfrm>
            <a:off x="1906555" y="1722880"/>
            <a:ext cx="8873544" cy="34163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1" i="0" lang="es-CO" sz="7200" u="none" cap="none" strike="noStrike">
                <a:solidFill>
                  <a:schemeClr val="dk1"/>
                </a:solidFill>
                <a:latin typeface="Arial"/>
                <a:ea typeface="Arial"/>
                <a:cs typeface="Arial"/>
                <a:sym typeface="Arial"/>
              </a:rPr>
              <a:t>¡Menos charla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200"/>
              <a:buFont typeface="Arial"/>
              <a:buNone/>
            </a:pPr>
            <a:r>
              <a:rPr b="1" i="0" lang="es-CO" sz="7200" u="none" cap="none" strike="noStrike">
                <a:solidFill>
                  <a:schemeClr val="dk1"/>
                </a:solidFill>
                <a:latin typeface="Arial"/>
                <a:ea typeface="Arial"/>
                <a:cs typeface="Arial"/>
                <a:sym typeface="Arial"/>
              </a:rPr>
              <a:t>y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200"/>
              <a:buFont typeface="Arial"/>
              <a:buNone/>
            </a:pPr>
            <a:r>
              <a:rPr b="1" i="0" lang="es-CO" sz="7200" u="none" cap="none" strike="noStrike">
                <a:solidFill>
                  <a:schemeClr val="dk1"/>
                </a:solidFill>
                <a:latin typeface="Arial"/>
                <a:ea typeface="Arial"/>
                <a:cs typeface="Arial"/>
                <a:sym typeface="Arial"/>
              </a:rPr>
              <a:t>más código!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2020-01-24T20:50:22Z</dcterms:created>
  <dc:creator>Emilia Ines Sandoval Garcia</dc:creator>
</cp:coreProperties>
</file>